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82" r:id="rId4"/>
    <p:sldId id="258" r:id="rId5"/>
    <p:sldId id="284" r:id="rId6"/>
    <p:sldId id="285" r:id="rId7"/>
    <p:sldId id="286" r:id="rId8"/>
    <p:sldId id="288" r:id="rId9"/>
    <p:sldId id="289" r:id="rId10"/>
    <p:sldId id="290" r:id="rId11"/>
    <p:sldId id="291" r:id="rId12"/>
    <p:sldId id="292" r:id="rId13"/>
    <p:sldId id="293" r:id="rId14"/>
    <p:sldId id="297" r:id="rId15"/>
    <p:sldId id="294" r:id="rId16"/>
    <p:sldId id="299" r:id="rId17"/>
    <p:sldId id="300" r:id="rId18"/>
    <p:sldId id="311" r:id="rId19"/>
    <p:sldId id="312" r:id="rId20"/>
    <p:sldId id="301" r:id="rId21"/>
    <p:sldId id="308" r:id="rId22"/>
    <p:sldId id="302" r:id="rId23"/>
    <p:sldId id="309" r:id="rId24"/>
    <p:sldId id="310" r:id="rId25"/>
    <p:sldId id="303" r:id="rId26"/>
    <p:sldId id="283" r:id="rId2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B5B5B"/>
        </a:solidFill>
        <a:effectLst/>
        <a:uFillTx/>
        <a:latin typeface="+mj-lt"/>
        <a:ea typeface="+mj-ea"/>
        <a:cs typeface="+mj-cs"/>
        <a:sym typeface="Helvetica"/>
      </a:defRPr>
    </a:lvl1pPr>
    <a:lvl2pPr marL="0" marR="0" indent="0" algn="l"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B5B5B"/>
        </a:solidFill>
        <a:effectLst/>
        <a:uFillTx/>
        <a:latin typeface="+mj-lt"/>
        <a:ea typeface="+mj-ea"/>
        <a:cs typeface="+mj-cs"/>
        <a:sym typeface="Helvetica"/>
      </a:defRPr>
    </a:lvl2pPr>
    <a:lvl3pPr marL="0" marR="0" indent="0" algn="l"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B5B5B"/>
        </a:solidFill>
        <a:effectLst/>
        <a:uFillTx/>
        <a:latin typeface="+mj-lt"/>
        <a:ea typeface="+mj-ea"/>
        <a:cs typeface="+mj-cs"/>
        <a:sym typeface="Helvetica"/>
      </a:defRPr>
    </a:lvl3pPr>
    <a:lvl4pPr marL="0" marR="0" indent="0" algn="l"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B5B5B"/>
        </a:solidFill>
        <a:effectLst/>
        <a:uFillTx/>
        <a:latin typeface="+mj-lt"/>
        <a:ea typeface="+mj-ea"/>
        <a:cs typeface="+mj-cs"/>
        <a:sym typeface="Helvetica"/>
      </a:defRPr>
    </a:lvl4pPr>
    <a:lvl5pPr marL="0" marR="0" indent="0" algn="l"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B5B5B"/>
        </a:solidFill>
        <a:effectLst/>
        <a:uFillTx/>
        <a:latin typeface="+mj-lt"/>
        <a:ea typeface="+mj-ea"/>
        <a:cs typeface="+mj-cs"/>
        <a:sym typeface="Helvetica"/>
      </a:defRPr>
    </a:lvl5pPr>
    <a:lvl6pPr marL="0" marR="0" indent="0" algn="l"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B5B5B"/>
        </a:solidFill>
        <a:effectLst/>
        <a:uFillTx/>
        <a:latin typeface="+mj-lt"/>
        <a:ea typeface="+mj-ea"/>
        <a:cs typeface="+mj-cs"/>
        <a:sym typeface="Helvetica"/>
      </a:defRPr>
    </a:lvl6pPr>
    <a:lvl7pPr marL="0" marR="0" indent="0" algn="l"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B5B5B"/>
        </a:solidFill>
        <a:effectLst/>
        <a:uFillTx/>
        <a:latin typeface="+mj-lt"/>
        <a:ea typeface="+mj-ea"/>
        <a:cs typeface="+mj-cs"/>
        <a:sym typeface="Helvetica"/>
      </a:defRPr>
    </a:lvl7pPr>
    <a:lvl8pPr marL="0" marR="0" indent="0" algn="l"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B5B5B"/>
        </a:solidFill>
        <a:effectLst/>
        <a:uFillTx/>
        <a:latin typeface="+mj-lt"/>
        <a:ea typeface="+mj-ea"/>
        <a:cs typeface="+mj-cs"/>
        <a:sym typeface="Helvetica"/>
      </a:defRPr>
    </a:lvl8pPr>
    <a:lvl9pPr marL="0" marR="0" indent="0" algn="l"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B5B5B"/>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5B5B5B"/>
        </a:fontRef>
        <a:srgbClr val="5B5B5B"/>
      </a:tcTxStyle>
      <a:tcStyle>
        <a:tcBdr>
          <a:left>
            <a:ln w="12700" cap="flat">
              <a:solidFill>
                <a:srgbClr val="5B0031"/>
              </a:solidFill>
              <a:prstDash val="solid"/>
              <a:round/>
            </a:ln>
          </a:left>
          <a:right>
            <a:ln w="12700" cap="flat">
              <a:solidFill>
                <a:srgbClr val="5B0031"/>
              </a:solidFill>
              <a:prstDash val="solid"/>
              <a:round/>
            </a:ln>
          </a:right>
          <a:top>
            <a:ln w="12700" cap="flat">
              <a:solidFill>
                <a:srgbClr val="5B0031"/>
              </a:solidFill>
              <a:prstDash val="solid"/>
              <a:round/>
            </a:ln>
          </a:top>
          <a:bottom>
            <a:ln w="12700" cap="flat">
              <a:solidFill>
                <a:srgbClr val="5B0031"/>
              </a:solidFill>
              <a:prstDash val="solid"/>
              <a:round/>
            </a:ln>
          </a:bottom>
          <a:insideH>
            <a:ln w="12700" cap="flat">
              <a:solidFill>
                <a:srgbClr val="5B0031"/>
              </a:solidFill>
              <a:prstDash val="solid"/>
              <a:round/>
            </a:ln>
          </a:insideH>
          <a:insideV>
            <a:ln w="12700" cap="flat">
              <a:solidFill>
                <a:srgbClr val="5B0031"/>
              </a:solidFill>
              <a:prstDash val="solid"/>
              <a:round/>
            </a:ln>
          </a:insideV>
        </a:tcBdr>
        <a:fill>
          <a:solidFill>
            <a:srgbClr val="D5E2E4"/>
          </a:solidFill>
        </a:fill>
      </a:tcStyle>
    </a:wholeTbl>
    <a:band2H>
      <a:tcTxStyle/>
      <a:tcStyle>
        <a:tcBdr/>
        <a:fill>
          <a:solidFill>
            <a:srgbClr val="EBF1F2"/>
          </a:solidFill>
        </a:fill>
      </a:tcStyle>
    </a:band2H>
    <a:firstCol>
      <a:tcTxStyle b="on" i="off">
        <a:fontRef idx="major">
          <a:srgbClr val="5B0031"/>
        </a:fontRef>
        <a:srgbClr val="5B0031"/>
      </a:tcTxStyle>
      <a:tcStyle>
        <a:tcBdr>
          <a:left>
            <a:ln w="12700" cap="flat">
              <a:solidFill>
                <a:srgbClr val="5B0031"/>
              </a:solidFill>
              <a:prstDash val="solid"/>
              <a:round/>
            </a:ln>
          </a:left>
          <a:right>
            <a:ln w="12700" cap="flat">
              <a:solidFill>
                <a:srgbClr val="5B0031"/>
              </a:solidFill>
              <a:prstDash val="solid"/>
              <a:round/>
            </a:ln>
          </a:right>
          <a:top>
            <a:ln w="12700" cap="flat">
              <a:solidFill>
                <a:srgbClr val="5B0031"/>
              </a:solidFill>
              <a:prstDash val="solid"/>
              <a:round/>
            </a:ln>
          </a:top>
          <a:bottom>
            <a:ln w="12700" cap="flat">
              <a:solidFill>
                <a:srgbClr val="5B0031"/>
              </a:solidFill>
              <a:prstDash val="solid"/>
              <a:round/>
            </a:ln>
          </a:bottom>
          <a:insideH>
            <a:ln w="12700" cap="flat">
              <a:solidFill>
                <a:srgbClr val="5B0031"/>
              </a:solidFill>
              <a:prstDash val="solid"/>
              <a:round/>
            </a:ln>
          </a:insideH>
          <a:insideV>
            <a:ln w="12700" cap="flat">
              <a:solidFill>
                <a:srgbClr val="5B0031"/>
              </a:solidFill>
              <a:prstDash val="solid"/>
              <a:round/>
            </a:ln>
          </a:insideV>
        </a:tcBdr>
        <a:fill>
          <a:solidFill>
            <a:schemeClr val="accent1"/>
          </a:solidFill>
        </a:fill>
      </a:tcStyle>
    </a:firstCol>
    <a:lastRow>
      <a:tcTxStyle b="on" i="off">
        <a:fontRef idx="major">
          <a:srgbClr val="5B0031"/>
        </a:fontRef>
        <a:srgbClr val="5B0031"/>
      </a:tcTxStyle>
      <a:tcStyle>
        <a:tcBdr>
          <a:left>
            <a:ln w="12700" cap="flat">
              <a:solidFill>
                <a:srgbClr val="5B0031"/>
              </a:solidFill>
              <a:prstDash val="solid"/>
              <a:round/>
            </a:ln>
          </a:left>
          <a:right>
            <a:ln w="12700" cap="flat">
              <a:solidFill>
                <a:srgbClr val="5B0031"/>
              </a:solidFill>
              <a:prstDash val="solid"/>
              <a:round/>
            </a:ln>
          </a:right>
          <a:top>
            <a:ln w="38100" cap="flat">
              <a:solidFill>
                <a:srgbClr val="5B0031"/>
              </a:solidFill>
              <a:prstDash val="solid"/>
              <a:round/>
            </a:ln>
          </a:top>
          <a:bottom>
            <a:ln w="12700" cap="flat">
              <a:solidFill>
                <a:srgbClr val="5B0031"/>
              </a:solidFill>
              <a:prstDash val="solid"/>
              <a:round/>
            </a:ln>
          </a:bottom>
          <a:insideH>
            <a:ln w="12700" cap="flat">
              <a:solidFill>
                <a:srgbClr val="5B0031"/>
              </a:solidFill>
              <a:prstDash val="solid"/>
              <a:round/>
            </a:ln>
          </a:insideH>
          <a:insideV>
            <a:ln w="12700" cap="flat">
              <a:solidFill>
                <a:srgbClr val="5B0031"/>
              </a:solidFill>
              <a:prstDash val="solid"/>
              <a:round/>
            </a:ln>
          </a:insideV>
        </a:tcBdr>
        <a:fill>
          <a:solidFill>
            <a:schemeClr val="accent1"/>
          </a:solidFill>
        </a:fill>
      </a:tcStyle>
    </a:lastRow>
    <a:firstRow>
      <a:tcTxStyle b="on" i="off">
        <a:fontRef idx="major">
          <a:srgbClr val="5B0031"/>
        </a:fontRef>
        <a:srgbClr val="5B0031"/>
      </a:tcTxStyle>
      <a:tcStyle>
        <a:tcBdr>
          <a:left>
            <a:ln w="12700" cap="flat">
              <a:solidFill>
                <a:srgbClr val="5B0031"/>
              </a:solidFill>
              <a:prstDash val="solid"/>
              <a:round/>
            </a:ln>
          </a:left>
          <a:right>
            <a:ln w="12700" cap="flat">
              <a:solidFill>
                <a:srgbClr val="5B0031"/>
              </a:solidFill>
              <a:prstDash val="solid"/>
              <a:round/>
            </a:ln>
          </a:right>
          <a:top>
            <a:ln w="12700" cap="flat">
              <a:solidFill>
                <a:srgbClr val="5B0031"/>
              </a:solidFill>
              <a:prstDash val="solid"/>
              <a:round/>
            </a:ln>
          </a:top>
          <a:bottom>
            <a:ln w="38100" cap="flat">
              <a:solidFill>
                <a:srgbClr val="5B0031"/>
              </a:solidFill>
              <a:prstDash val="solid"/>
              <a:round/>
            </a:ln>
          </a:bottom>
          <a:insideH>
            <a:ln w="12700" cap="flat">
              <a:solidFill>
                <a:srgbClr val="5B0031"/>
              </a:solidFill>
              <a:prstDash val="solid"/>
              <a:round/>
            </a:ln>
          </a:insideH>
          <a:insideV>
            <a:ln w="12700" cap="flat">
              <a:solidFill>
                <a:srgbClr val="5B0031"/>
              </a:solidFill>
              <a:prstDash val="solid"/>
              <a:round/>
            </a:ln>
          </a:insideV>
        </a:tcBdr>
        <a:fill>
          <a:solidFill>
            <a:schemeClr val="accent1"/>
          </a:solidFill>
        </a:fill>
      </a:tcStyle>
    </a:firstRow>
  </a:tblStyle>
  <a:tblStyle styleId="{C7B018BB-80A7-4F77-B60F-C8B233D01FF8}" styleName="">
    <a:tblBg/>
    <a:wholeTbl>
      <a:tcTxStyle b="off" i="off">
        <a:fontRef idx="major">
          <a:srgbClr val="5B5B5B"/>
        </a:fontRef>
        <a:srgbClr val="5B5B5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E2E4"/>
          </a:solidFill>
        </a:fill>
      </a:tcStyle>
    </a:wholeTbl>
    <a:band2H>
      <a:tcTxStyle/>
      <a:tcStyle>
        <a:tcBdr/>
        <a:fill>
          <a:solidFill>
            <a:srgbClr val="EBF1F2"/>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5B5B5B"/>
        </a:fontRef>
        <a:srgbClr val="5B5B5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1DDCB"/>
          </a:solidFill>
        </a:fill>
      </a:tcStyle>
    </a:wholeTbl>
    <a:band2H>
      <a:tcTxStyle/>
      <a:tcStyle>
        <a:tcBdr/>
        <a:fill>
          <a:solidFill>
            <a:srgbClr val="F8EF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5B5B5B"/>
        </a:fontRef>
        <a:srgbClr val="5B5B5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3D7"/>
          </a:solidFill>
        </a:fill>
      </a:tcStyle>
    </a:wholeTbl>
    <a:band2H>
      <a:tcTxStyle/>
      <a:tcStyle>
        <a:tcBdr/>
        <a:fill>
          <a:solidFill>
            <a:srgbClr val="E9EA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5B5B5B"/>
        </a:fontRef>
        <a:srgbClr val="5B5B5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B5B5B"/>
        </a:fontRef>
        <a:srgbClr val="5B5B5B"/>
      </a:tcTxStyle>
      <a:tcStyle>
        <a:tcBdr>
          <a:left>
            <a:ln w="12700" cap="flat">
              <a:noFill/>
              <a:miter lim="400000"/>
            </a:ln>
          </a:left>
          <a:right>
            <a:ln w="12700" cap="flat">
              <a:noFill/>
              <a:miter lim="400000"/>
            </a:ln>
          </a:right>
          <a:top>
            <a:ln w="50800" cap="flat">
              <a:solidFill>
                <a:srgbClr val="5B5B5B"/>
              </a:solidFill>
              <a:prstDash val="solid"/>
              <a:round/>
            </a:ln>
          </a:top>
          <a:bottom>
            <a:ln w="25400" cap="flat">
              <a:solidFill>
                <a:srgbClr val="5B5B5B"/>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B5B5B"/>
              </a:solidFill>
              <a:prstDash val="solid"/>
              <a:round/>
            </a:ln>
          </a:top>
          <a:bottom>
            <a:ln w="25400" cap="flat">
              <a:solidFill>
                <a:srgbClr val="5B5B5B"/>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5B5B5B"/>
        </a:fontRef>
        <a:srgbClr val="5B5B5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0D0"/>
          </a:solidFill>
        </a:fill>
      </a:tcStyle>
    </a:wholeTbl>
    <a:band2H>
      <a:tcTxStyle/>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B5B5B"/>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B5B5B"/>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B5B5B"/>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9" autoAdjust="0"/>
    <p:restoredTop sz="94660"/>
  </p:normalViewPr>
  <p:slideViewPr>
    <p:cSldViewPr snapToGrid="0">
      <p:cViewPr varScale="1">
        <p:scale>
          <a:sx n="50" d="100"/>
          <a:sy n="50" d="100"/>
        </p:scale>
        <p:origin x="1083"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Shape 41"/>
          <p:cNvSpPr>
            <a:spLocks noGrp="1" noRot="1" noChangeAspect="1"/>
          </p:cNvSpPr>
          <p:nvPr>
            <p:ph type="sldImg"/>
          </p:nvPr>
        </p:nvSpPr>
        <p:spPr>
          <a:xfrm>
            <a:off x="1143000" y="685800"/>
            <a:ext cx="4572000" cy="3429000"/>
          </a:xfrm>
          <a:prstGeom prst="rect">
            <a:avLst/>
          </a:prstGeom>
        </p:spPr>
        <p:txBody>
          <a:bodyPr/>
          <a:lstStyle/>
          <a:p>
            <a:endParaRPr/>
          </a:p>
        </p:txBody>
      </p:sp>
      <p:sp>
        <p:nvSpPr>
          <p:cNvPr id="42" name="Shape 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tif"/></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Content Slide Bullets">
    <p:spTree>
      <p:nvGrpSpPr>
        <p:cNvPr id="1" name=""/>
        <p:cNvGrpSpPr/>
        <p:nvPr/>
      </p:nvGrpSpPr>
      <p:grpSpPr>
        <a:xfrm>
          <a:off x="0" y="0"/>
          <a:ext cx="0" cy="0"/>
          <a:chOff x="0" y="0"/>
          <a:chExt cx="0" cy="0"/>
        </a:xfrm>
      </p:grpSpPr>
      <p:sp>
        <p:nvSpPr>
          <p:cNvPr id="15" name="Title Text"/>
          <p:cNvSpPr txBox="1">
            <a:spLocks noGrp="1"/>
          </p:cNvSpPr>
          <p:nvPr>
            <p:ph type="title" hasCustomPrompt="1"/>
          </p:nvPr>
        </p:nvSpPr>
        <p:spPr>
          <a:prstGeom prst="rect">
            <a:avLst/>
          </a:prstGeom>
        </p:spPr>
        <p:txBody>
          <a:bodyPr/>
          <a:lstStyle/>
          <a:p>
            <a:r>
              <a:t>Title Text</a:t>
            </a:r>
          </a:p>
        </p:txBody>
      </p:sp>
      <p:sp>
        <p:nvSpPr>
          <p:cNvPr id="17" name="文本占位符 4"/>
          <p:cNvSpPr>
            <a:spLocks noGrp="1"/>
          </p:cNvSpPr>
          <p:nvPr>
            <p:ph type="body" idx="21"/>
          </p:nvPr>
        </p:nvSpPr>
        <p:spPr>
          <a:xfrm>
            <a:off x="761998" y="1709794"/>
            <a:ext cx="11458103" cy="7075987"/>
          </a:xfrm>
          <a:prstGeom prst="rect">
            <a:avLst/>
          </a:prstGeom>
        </p:spPr>
        <p:txBody>
          <a:bodyPr/>
          <a:lstStyle/>
          <a:p>
            <a:endParaRPr/>
          </a:p>
        </p:txBody>
      </p:sp>
      <p:sp>
        <p:nvSpPr>
          <p:cNvPr id="1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25" name="正文级别 1…"/>
          <p:cNvSpPr txBox="1">
            <a:spLocks noGrp="1"/>
          </p:cNvSpPr>
          <p:nvPr>
            <p:ph type="body" sz="quarter" idx="1" hasCustomPrompt="1"/>
          </p:nvPr>
        </p:nvSpPr>
        <p:spPr>
          <a:xfrm>
            <a:off x="773349" y="5149689"/>
            <a:ext cx="11458102" cy="717528"/>
          </a:xfrm>
          <a:prstGeom prst="rect">
            <a:avLst/>
          </a:prstGeom>
        </p:spPr>
        <p:txBody>
          <a:bodyPr/>
          <a:lstStyle>
            <a:lvl1pPr marL="457200" indent="-457200">
              <a:defRPr sz="2800"/>
            </a:lvl1pPr>
            <a:lvl2pPr marL="457200" indent="-12700">
              <a:defRPr sz="2800"/>
            </a:lvl2pPr>
            <a:lvl3pPr marL="457200" indent="-457200">
              <a:defRPr sz="2800"/>
            </a:lvl3pPr>
            <a:lvl4pPr marL="457200" indent="-457200">
              <a:defRPr sz="2800"/>
            </a:lvl4pPr>
            <a:lvl5pPr marL="457200" indent="-457200">
              <a:defRPr sz="2800"/>
            </a:lvl5pPr>
          </a:lstStyle>
          <a:p>
            <a:r>
              <a:t>Speaker 1</a:t>
            </a:r>
          </a:p>
          <a:p>
            <a:pPr lvl="1"/>
            <a:endParaRPr/>
          </a:p>
          <a:p>
            <a:pPr lvl="2"/>
            <a:endParaRPr/>
          </a:p>
          <a:p>
            <a:pPr lvl="3"/>
            <a:endParaRPr/>
          </a:p>
          <a:p>
            <a:pPr lvl="4"/>
            <a:endParaRPr/>
          </a:p>
        </p:txBody>
      </p:sp>
      <p:sp>
        <p:nvSpPr>
          <p:cNvPr id="26" name="Presentation Title"/>
          <p:cNvSpPr txBox="1">
            <a:spLocks noGrp="1"/>
          </p:cNvSpPr>
          <p:nvPr>
            <p:ph type="body" sz="quarter" idx="21" hasCustomPrompt="1"/>
          </p:nvPr>
        </p:nvSpPr>
        <p:spPr>
          <a:xfrm>
            <a:off x="773350" y="3871085"/>
            <a:ext cx="11458100" cy="1760786"/>
          </a:xfrm>
          <a:prstGeom prst="rect">
            <a:avLst/>
          </a:prstGeom>
        </p:spPr>
        <p:txBody>
          <a:bodyPr/>
          <a:lstStyle>
            <a:lvl1pPr marL="457200" indent="-457200">
              <a:defRPr sz="5500">
                <a:solidFill>
                  <a:srgbClr val="D30F11"/>
                </a:solidFill>
              </a:defRPr>
            </a:lvl1pPr>
          </a:lstStyle>
          <a:p>
            <a:r>
              <a:t>Presentation Title</a:t>
            </a:r>
          </a:p>
        </p:txBody>
      </p:sp>
      <p:pic>
        <p:nvPicPr>
          <p:cNvPr id="27" name="logo_hu.png" descr="logo_hu.png"/>
          <p:cNvPicPr>
            <a:picLocks noChangeAspect="1"/>
          </p:cNvPicPr>
          <p:nvPr/>
        </p:nvPicPr>
        <p:blipFill>
          <a:blip r:embed="rId2"/>
          <a:stretch>
            <a:fillRect/>
          </a:stretch>
        </p:blipFill>
        <p:spPr>
          <a:xfrm>
            <a:off x="11087830" y="479928"/>
            <a:ext cx="1478854" cy="1456999"/>
          </a:xfrm>
          <a:prstGeom prst="rect">
            <a:avLst/>
          </a:prstGeom>
          <a:ln w="12700">
            <a:miter lim="400000"/>
          </a:ln>
        </p:spPr>
      </p:pic>
      <p:pic>
        <p:nvPicPr>
          <p:cNvPr id="28" name="BRC_Bildmarke-Blau.png" descr="BRC_Bildmarke-Blau.png"/>
          <p:cNvPicPr>
            <a:picLocks noChangeAspect="1"/>
          </p:cNvPicPr>
          <p:nvPr/>
        </p:nvPicPr>
        <p:blipFill>
          <a:blip r:embed="rId3"/>
          <a:stretch>
            <a:fillRect/>
          </a:stretch>
        </p:blipFill>
        <p:spPr>
          <a:xfrm>
            <a:off x="9466047" y="469014"/>
            <a:ext cx="1478749" cy="1478752"/>
          </a:xfrm>
          <a:prstGeom prst="rect">
            <a:avLst/>
          </a:prstGeom>
          <a:ln w="12700">
            <a:miter lim="400000"/>
          </a:ln>
        </p:spPr>
      </p:pic>
      <p:pic>
        <p:nvPicPr>
          <p:cNvPr id="29" name="pasted-image.tiff" descr="pasted-image.tiff"/>
          <p:cNvPicPr>
            <a:picLocks noChangeAspect="1"/>
          </p:cNvPicPr>
          <p:nvPr/>
        </p:nvPicPr>
        <p:blipFill>
          <a:blip r:embed="rId4"/>
          <a:stretch>
            <a:fillRect/>
          </a:stretch>
        </p:blipFill>
        <p:spPr>
          <a:xfrm>
            <a:off x="4292227" y="409225"/>
            <a:ext cx="2191544" cy="1548656"/>
          </a:xfrm>
          <a:prstGeom prst="rect">
            <a:avLst/>
          </a:prstGeom>
          <a:ln w="12700">
            <a:miter lim="400000"/>
          </a:ln>
        </p:spPr>
      </p:pic>
      <p:pic>
        <p:nvPicPr>
          <p:cNvPr id="30" name="pasted-image.png" descr="pasted-image.png"/>
          <p:cNvPicPr>
            <a:picLocks noChangeAspect="1"/>
          </p:cNvPicPr>
          <p:nvPr/>
        </p:nvPicPr>
        <p:blipFill>
          <a:blip r:embed="rId5"/>
          <a:stretch>
            <a:fillRect/>
          </a:stretch>
        </p:blipFill>
        <p:spPr>
          <a:xfrm>
            <a:off x="7791539" y="422831"/>
            <a:ext cx="1619812" cy="1571127"/>
          </a:xfrm>
          <a:prstGeom prst="rect">
            <a:avLst/>
          </a:prstGeom>
          <a:ln w="12700">
            <a:miter lim="400000"/>
          </a:ln>
        </p:spPr>
      </p:pic>
      <p:pic>
        <p:nvPicPr>
          <p:cNvPr id="31" name="logo.png" descr="logo.png"/>
          <p:cNvPicPr>
            <a:picLocks noChangeAspect="1"/>
          </p:cNvPicPr>
          <p:nvPr/>
        </p:nvPicPr>
        <p:blipFill>
          <a:blip r:embed="rId6"/>
          <a:srcRect r="64050"/>
          <a:stretch>
            <a:fillRect/>
          </a:stretch>
        </p:blipFill>
        <p:spPr>
          <a:xfrm>
            <a:off x="6568391" y="497951"/>
            <a:ext cx="1164195" cy="1478877"/>
          </a:xfrm>
          <a:prstGeom prst="rect">
            <a:avLst/>
          </a:prstGeom>
          <a:ln w="12700">
            <a:miter lim="400000"/>
          </a:ln>
        </p:spPr>
      </p:pic>
      <p:pic>
        <p:nvPicPr>
          <p:cNvPr id="32" name="Logo IDA_ohne_RZ.png" descr="Logo IDA_ohne_RZ.png"/>
          <p:cNvPicPr>
            <a:picLocks noChangeAspect="1"/>
          </p:cNvPicPr>
          <p:nvPr/>
        </p:nvPicPr>
        <p:blipFill>
          <a:blip r:embed="rId7"/>
          <a:stretch>
            <a:fillRect/>
          </a:stretch>
        </p:blipFill>
        <p:spPr>
          <a:xfrm>
            <a:off x="198796" y="543787"/>
            <a:ext cx="2548658" cy="1202119"/>
          </a:xfrm>
          <a:prstGeom prst="rect">
            <a:avLst/>
          </a:prstGeom>
          <a:ln w="12700">
            <a:miter lim="400000"/>
          </a:ln>
        </p:spPr>
      </p:pic>
      <p:pic>
        <p:nvPicPr>
          <p:cNvPr id="33" name="logo-nobackground-1000-QQ.png" descr="logo-nobackground-1000-QQ.png"/>
          <p:cNvPicPr>
            <a:picLocks noChangeAspect="1"/>
          </p:cNvPicPr>
          <p:nvPr/>
        </p:nvPicPr>
        <p:blipFill>
          <a:blip r:embed="rId8"/>
          <a:srcRect l="31215" t="23261" r="31215" b="40257"/>
          <a:stretch>
            <a:fillRect/>
          </a:stretch>
        </p:blipFill>
        <p:spPr>
          <a:xfrm>
            <a:off x="2805408" y="434450"/>
            <a:ext cx="1542911" cy="1498215"/>
          </a:xfrm>
          <a:prstGeom prst="rect">
            <a:avLst/>
          </a:prstGeom>
          <a:ln w="12700">
            <a:miter lim="400000"/>
          </a:ln>
        </p:spPr>
      </p:pic>
      <p:sp>
        <p:nvSpPr>
          <p:cNvPr id="34" name="Ladislaus von Bortkiewicz Professor of Statistics…"/>
          <p:cNvSpPr txBox="1"/>
          <p:nvPr userDrawn="1"/>
        </p:nvSpPr>
        <p:spPr>
          <a:xfrm>
            <a:off x="801045" y="7951691"/>
            <a:ext cx="11008297" cy="564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50" tIns="50750" rIns="50750" bIns="50750" anchor="ctr">
            <a:spAutoFit/>
          </a:bodyPr>
          <a:lstStyle>
            <a:lvl1pPr defTabSz="457200">
              <a:defRPr>
                <a:solidFill>
                  <a:srgbClr val="5A5F5E"/>
                </a:solidFill>
                <a:latin typeface="Helvetica Neue"/>
                <a:ea typeface="Helvetica Neue"/>
                <a:cs typeface="Helvetica Neue"/>
                <a:sym typeface="Helvetica Neue"/>
              </a:defRPr>
            </a:lvl1pPr>
          </a:lstStyle>
          <a:p>
            <a:r>
              <a:rPr kumimoji="0" lang="en-US" altLang="zh-CN" sz="3000" b="0" i="0" u="none" strike="noStrike" cap="none" spc="0" normalizeH="0" baseline="0" dirty="0">
                <a:ln>
                  <a:noFill/>
                </a:ln>
                <a:solidFill>
                  <a:srgbClr val="5A5F5E"/>
                </a:solidFill>
                <a:effectLst/>
                <a:uFillTx/>
                <a:latin typeface="Helvetica Neue"/>
                <a:ea typeface="Helvetica Neue"/>
                <a:cs typeface="Helvetica Neue"/>
                <a:sym typeface="Helvetica Neue"/>
              </a:rPr>
              <a:t>Capital University of Economics and Business</a:t>
            </a:r>
            <a:endParaRPr dirty="0"/>
          </a:p>
        </p:txBody>
      </p:sp>
      <p:sp>
        <p:nvSpPr>
          <p:cNvPr id="35" name="幻灯片编号"/>
          <p:cNvSpPr txBox="1">
            <a:spLocks noGrp="1"/>
          </p:cNvSpPr>
          <p:nvPr>
            <p:ph type="sldNum" sz="quarter" idx="2"/>
          </p:nvPr>
        </p:nvSpPr>
        <p:spPr>
          <a:xfrm>
            <a:off x="6311798" y="9271000"/>
            <a:ext cx="368504" cy="374600"/>
          </a:xfrm>
          <a:prstGeom prst="rect">
            <a:avLst/>
          </a:prstGeom>
        </p:spPr>
        <p:txBody>
          <a:bodyPr/>
          <a:lstStyle>
            <a:lvl1pPr algn="ctr" defTabSz="584200">
              <a:spcBef>
                <a:spcPts val="0"/>
              </a:spcBef>
              <a:defRPr sz="1800">
                <a:solidFill>
                  <a:srgbClr val="535353"/>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FFFF"/>
            </a:gs>
            <a:gs pos="72824">
              <a:srgbClr val="ECECEC"/>
            </a:gs>
            <a:gs pos="100000">
              <a:srgbClr val="DADADA"/>
            </a:gs>
          </a:gsLst>
          <a:path path="circle">
            <a:fillToRect l="50000" t="50000" r="50000" b="50000"/>
          </a:path>
        </a:gradFill>
        <a:effectLst/>
      </p:bgPr>
    </p:bg>
    <p:spTree>
      <p:nvGrpSpPr>
        <p:cNvPr id="1" name=""/>
        <p:cNvGrpSpPr/>
        <p:nvPr/>
      </p:nvGrpSpPr>
      <p:grpSpPr>
        <a:xfrm>
          <a:off x="0" y="0"/>
          <a:ext cx="0" cy="0"/>
          <a:chOff x="0" y="0"/>
          <a:chExt cx="0" cy="0"/>
        </a:xfrm>
      </p:grpSpPr>
      <p:sp>
        <p:nvSpPr>
          <p:cNvPr id="2" name="Line"/>
          <p:cNvSpPr/>
          <p:nvPr/>
        </p:nvSpPr>
        <p:spPr>
          <a:xfrm>
            <a:off x="761999" y="624879"/>
            <a:ext cx="11474292" cy="1"/>
          </a:xfrm>
          <a:prstGeom prst="line">
            <a:avLst/>
          </a:prstGeom>
          <a:ln w="25400">
            <a:solidFill>
              <a:srgbClr val="5A5F5E">
                <a:alpha val="15947"/>
              </a:srgbClr>
            </a:solidFill>
            <a:miter lim="400000"/>
          </a:ln>
        </p:spPr>
        <p:txBody>
          <a:bodyPr lIns="45718" tIns="45718" rIns="45718" bIns="45718"/>
          <a:lstStyle/>
          <a:p>
            <a:endParaRPr/>
          </a:p>
        </p:txBody>
      </p:sp>
      <p:sp>
        <p:nvSpPr>
          <p:cNvPr id="3" name="Line"/>
          <p:cNvSpPr/>
          <p:nvPr/>
        </p:nvSpPr>
        <p:spPr>
          <a:xfrm>
            <a:off x="768507" y="9159279"/>
            <a:ext cx="10686426" cy="1"/>
          </a:xfrm>
          <a:prstGeom prst="line">
            <a:avLst/>
          </a:prstGeom>
          <a:ln w="25400">
            <a:solidFill>
              <a:srgbClr val="5A5F5E">
                <a:alpha val="15947"/>
              </a:srgbClr>
            </a:solidFill>
            <a:miter lim="400000"/>
          </a:ln>
        </p:spPr>
        <p:txBody>
          <a:bodyPr lIns="45718" tIns="45718" rIns="45718" bIns="45718"/>
          <a:lstStyle/>
          <a:p>
            <a:endParaRPr/>
          </a:p>
        </p:txBody>
      </p:sp>
      <p:sp>
        <p:nvSpPr>
          <p:cNvPr id="4" name="Digital Economy &amp; Decision Analytics"/>
          <p:cNvSpPr txBox="1"/>
          <p:nvPr/>
        </p:nvSpPr>
        <p:spPr>
          <a:xfrm>
            <a:off x="767841" y="9225726"/>
            <a:ext cx="4475227" cy="473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a:defRPr sz="2000">
                <a:latin typeface="Helvetica Neue Light"/>
                <a:ea typeface="Helvetica Neue Light"/>
                <a:cs typeface="Helvetica Neue Light"/>
                <a:sym typeface="Helvetica Neue Light"/>
              </a:defRPr>
            </a:lvl1pPr>
          </a:lstStyle>
          <a:p>
            <a:r>
              <a:rPr lang="en-US" altLang="zh-CN" dirty="0"/>
              <a:t>Development history of electric vehicles</a:t>
            </a:r>
          </a:p>
        </p:txBody>
      </p:sp>
      <p:sp>
        <p:nvSpPr>
          <p:cNvPr id="5" name="Title Text"/>
          <p:cNvSpPr txBox="1">
            <a:spLocks noGrp="1"/>
          </p:cNvSpPr>
          <p:nvPr>
            <p:ph type="title" hasCustomPrompt="1"/>
          </p:nvPr>
        </p:nvSpPr>
        <p:spPr>
          <a:xfrm>
            <a:off x="762000" y="800296"/>
            <a:ext cx="11458100" cy="7213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sp>
        <p:nvSpPr>
          <p:cNvPr id="8" name="幻灯片编号"/>
          <p:cNvSpPr txBox="1">
            <a:spLocks noGrp="1"/>
          </p:cNvSpPr>
          <p:nvPr>
            <p:ph type="sldNum" sz="quarter" idx="2"/>
          </p:nvPr>
        </p:nvSpPr>
        <p:spPr>
          <a:xfrm>
            <a:off x="11839543" y="213146"/>
            <a:ext cx="396749" cy="399033"/>
          </a:xfrm>
          <a:prstGeom prst="rect">
            <a:avLst/>
          </a:prstGeom>
          <a:ln w="12700">
            <a:miter lim="400000"/>
          </a:ln>
        </p:spPr>
        <p:txBody>
          <a:bodyPr wrap="none" lIns="50800" tIns="50800" rIns="50800" bIns="50800">
            <a:normAutofit/>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584200" rtl="0" latinLnBrk="0">
        <a:lnSpc>
          <a:spcPct val="100000"/>
        </a:lnSpc>
        <a:spcBef>
          <a:spcPts val="0"/>
        </a:spcBef>
        <a:spcAft>
          <a:spcPts val="0"/>
        </a:spcAft>
        <a:buClrTx/>
        <a:buSzTx/>
        <a:buFontTx/>
        <a:buNone/>
        <a:tabLst/>
        <a:defRPr sz="3500" b="0" i="0" u="none" strike="noStrike" cap="none" spc="0" baseline="0">
          <a:solidFill>
            <a:srgbClr val="D30F11"/>
          </a:solidFill>
          <a:uFillTx/>
          <a:latin typeface="Helvetica Neue"/>
          <a:ea typeface="Helvetica Neue"/>
          <a:cs typeface="Helvetica Neue"/>
          <a:sym typeface="Helvetica Neue"/>
        </a:defRPr>
      </a:lvl1pPr>
      <a:lvl2pPr marL="0" marR="0" indent="0" algn="l" defTabSz="584200" rtl="0" latinLnBrk="0">
        <a:lnSpc>
          <a:spcPct val="100000"/>
        </a:lnSpc>
        <a:spcBef>
          <a:spcPts val="0"/>
        </a:spcBef>
        <a:spcAft>
          <a:spcPts val="0"/>
        </a:spcAft>
        <a:buClrTx/>
        <a:buSzTx/>
        <a:buFontTx/>
        <a:buNone/>
        <a:tabLst/>
        <a:defRPr sz="3500" b="0" i="0" u="none" strike="noStrike" cap="none" spc="0" baseline="0">
          <a:solidFill>
            <a:srgbClr val="D30F11"/>
          </a:solidFill>
          <a:uFillTx/>
          <a:latin typeface="Helvetica Neue"/>
          <a:ea typeface="Helvetica Neue"/>
          <a:cs typeface="Helvetica Neue"/>
          <a:sym typeface="Helvetica Neue"/>
        </a:defRPr>
      </a:lvl2pPr>
      <a:lvl3pPr marL="0" marR="0" indent="0" algn="l" defTabSz="584200" rtl="0" latinLnBrk="0">
        <a:lnSpc>
          <a:spcPct val="100000"/>
        </a:lnSpc>
        <a:spcBef>
          <a:spcPts val="0"/>
        </a:spcBef>
        <a:spcAft>
          <a:spcPts val="0"/>
        </a:spcAft>
        <a:buClrTx/>
        <a:buSzTx/>
        <a:buFontTx/>
        <a:buNone/>
        <a:tabLst/>
        <a:defRPr sz="3500" b="0" i="0" u="none" strike="noStrike" cap="none" spc="0" baseline="0">
          <a:solidFill>
            <a:srgbClr val="D30F11"/>
          </a:solidFill>
          <a:uFillTx/>
          <a:latin typeface="Helvetica Neue"/>
          <a:ea typeface="Helvetica Neue"/>
          <a:cs typeface="Helvetica Neue"/>
          <a:sym typeface="Helvetica Neue"/>
        </a:defRPr>
      </a:lvl3pPr>
      <a:lvl4pPr marL="0" marR="0" indent="0" algn="l" defTabSz="584200" rtl="0" latinLnBrk="0">
        <a:lnSpc>
          <a:spcPct val="100000"/>
        </a:lnSpc>
        <a:spcBef>
          <a:spcPts val="0"/>
        </a:spcBef>
        <a:spcAft>
          <a:spcPts val="0"/>
        </a:spcAft>
        <a:buClrTx/>
        <a:buSzTx/>
        <a:buFontTx/>
        <a:buNone/>
        <a:tabLst/>
        <a:defRPr sz="3500" b="0" i="0" u="none" strike="noStrike" cap="none" spc="0" baseline="0">
          <a:solidFill>
            <a:srgbClr val="D30F11"/>
          </a:solidFill>
          <a:uFillTx/>
          <a:latin typeface="Helvetica Neue"/>
          <a:ea typeface="Helvetica Neue"/>
          <a:cs typeface="Helvetica Neue"/>
          <a:sym typeface="Helvetica Neue"/>
        </a:defRPr>
      </a:lvl4pPr>
      <a:lvl5pPr marL="0" marR="0" indent="0" algn="l" defTabSz="584200" rtl="0" latinLnBrk="0">
        <a:lnSpc>
          <a:spcPct val="100000"/>
        </a:lnSpc>
        <a:spcBef>
          <a:spcPts val="0"/>
        </a:spcBef>
        <a:spcAft>
          <a:spcPts val="0"/>
        </a:spcAft>
        <a:buClrTx/>
        <a:buSzTx/>
        <a:buFontTx/>
        <a:buNone/>
        <a:tabLst/>
        <a:defRPr sz="3500" b="0" i="0" u="none" strike="noStrike" cap="none" spc="0" baseline="0">
          <a:solidFill>
            <a:srgbClr val="D30F11"/>
          </a:solidFill>
          <a:uFillTx/>
          <a:latin typeface="Helvetica Neue"/>
          <a:ea typeface="Helvetica Neue"/>
          <a:cs typeface="Helvetica Neue"/>
          <a:sym typeface="Helvetica Neue"/>
        </a:defRPr>
      </a:lvl5pPr>
      <a:lvl6pPr marL="0" marR="0" indent="0" algn="l" defTabSz="584200" rtl="0" latinLnBrk="0">
        <a:lnSpc>
          <a:spcPct val="100000"/>
        </a:lnSpc>
        <a:spcBef>
          <a:spcPts val="0"/>
        </a:spcBef>
        <a:spcAft>
          <a:spcPts val="0"/>
        </a:spcAft>
        <a:buClrTx/>
        <a:buSzTx/>
        <a:buFontTx/>
        <a:buNone/>
        <a:tabLst/>
        <a:defRPr sz="3500" b="0" i="0" u="none" strike="noStrike" cap="none" spc="0" baseline="0">
          <a:solidFill>
            <a:srgbClr val="D30F11"/>
          </a:solidFill>
          <a:uFillTx/>
          <a:latin typeface="Helvetica Neue"/>
          <a:ea typeface="Helvetica Neue"/>
          <a:cs typeface="Helvetica Neue"/>
          <a:sym typeface="Helvetica Neue"/>
        </a:defRPr>
      </a:lvl6pPr>
      <a:lvl7pPr marL="0" marR="0" indent="0" algn="l" defTabSz="584200" rtl="0" latinLnBrk="0">
        <a:lnSpc>
          <a:spcPct val="100000"/>
        </a:lnSpc>
        <a:spcBef>
          <a:spcPts val="0"/>
        </a:spcBef>
        <a:spcAft>
          <a:spcPts val="0"/>
        </a:spcAft>
        <a:buClrTx/>
        <a:buSzTx/>
        <a:buFontTx/>
        <a:buNone/>
        <a:tabLst/>
        <a:defRPr sz="3500" b="0" i="0" u="none" strike="noStrike" cap="none" spc="0" baseline="0">
          <a:solidFill>
            <a:srgbClr val="D30F11"/>
          </a:solidFill>
          <a:uFillTx/>
          <a:latin typeface="Helvetica Neue"/>
          <a:ea typeface="Helvetica Neue"/>
          <a:cs typeface="Helvetica Neue"/>
          <a:sym typeface="Helvetica Neue"/>
        </a:defRPr>
      </a:lvl7pPr>
      <a:lvl8pPr marL="0" marR="0" indent="0" algn="l" defTabSz="584200" rtl="0" latinLnBrk="0">
        <a:lnSpc>
          <a:spcPct val="100000"/>
        </a:lnSpc>
        <a:spcBef>
          <a:spcPts val="0"/>
        </a:spcBef>
        <a:spcAft>
          <a:spcPts val="0"/>
        </a:spcAft>
        <a:buClrTx/>
        <a:buSzTx/>
        <a:buFontTx/>
        <a:buNone/>
        <a:tabLst/>
        <a:defRPr sz="3500" b="0" i="0" u="none" strike="noStrike" cap="none" spc="0" baseline="0">
          <a:solidFill>
            <a:srgbClr val="D30F11"/>
          </a:solidFill>
          <a:uFillTx/>
          <a:latin typeface="Helvetica Neue"/>
          <a:ea typeface="Helvetica Neue"/>
          <a:cs typeface="Helvetica Neue"/>
          <a:sym typeface="Helvetica Neue"/>
        </a:defRPr>
      </a:lvl8pPr>
      <a:lvl9pPr marL="0" marR="0" indent="0" algn="l" defTabSz="584200" rtl="0" latinLnBrk="0">
        <a:lnSpc>
          <a:spcPct val="100000"/>
        </a:lnSpc>
        <a:spcBef>
          <a:spcPts val="0"/>
        </a:spcBef>
        <a:spcAft>
          <a:spcPts val="0"/>
        </a:spcAft>
        <a:buClrTx/>
        <a:buSzTx/>
        <a:buFontTx/>
        <a:buNone/>
        <a:tabLst/>
        <a:defRPr sz="3500" b="0" i="0" u="none" strike="noStrike" cap="none" spc="0" baseline="0">
          <a:solidFill>
            <a:srgbClr val="D30F11"/>
          </a:solidFill>
          <a:uFillTx/>
          <a:latin typeface="Helvetica Neue"/>
          <a:ea typeface="Helvetica Neue"/>
          <a:cs typeface="Helvetica Neue"/>
          <a:sym typeface="Helvetica Neue"/>
        </a:defRPr>
      </a:lvl9pPr>
    </p:titleStyle>
    <p:bodyStyle>
      <a:lvl1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1pPr>
      <a:lvl2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2pPr>
      <a:lvl3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3pPr>
      <a:lvl4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4pPr>
      <a:lvl5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5pPr>
      <a:lvl6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6pPr>
      <a:lvl7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7pPr>
      <a:lvl8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8pPr>
      <a:lvl9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9pPr>
    </p:bodyStyle>
    <p:otherStyle>
      <a:lvl1pPr marL="0" marR="0" indent="0" algn="r" defTabSz="457200" rtl="0" latinLnBrk="0">
        <a:lnSpc>
          <a:spcPct val="100000"/>
        </a:lnSpc>
        <a:spcBef>
          <a:spcPts val="1200"/>
        </a:spcBef>
        <a:spcAft>
          <a:spcPts val="0"/>
        </a:spcAft>
        <a:buClrTx/>
        <a:buSzTx/>
        <a:buFontTx/>
        <a:buNone/>
        <a:tabLst/>
        <a:defRPr sz="2000" b="0" i="0" u="none" strike="noStrike" cap="none" spc="0" baseline="0">
          <a:solidFill>
            <a:schemeClr val="tx1"/>
          </a:solidFill>
          <a:uFillTx/>
          <a:latin typeface="+mn-lt"/>
          <a:ea typeface="+mn-ea"/>
          <a:cs typeface="+mn-cs"/>
          <a:sym typeface="Helvetica Neue Thin"/>
        </a:defRPr>
      </a:lvl1pPr>
      <a:lvl2pPr marL="0" marR="0" indent="0" algn="r" defTabSz="457200" rtl="0" latinLnBrk="0">
        <a:lnSpc>
          <a:spcPct val="100000"/>
        </a:lnSpc>
        <a:spcBef>
          <a:spcPts val="1200"/>
        </a:spcBef>
        <a:spcAft>
          <a:spcPts val="0"/>
        </a:spcAft>
        <a:buClrTx/>
        <a:buSzTx/>
        <a:buFontTx/>
        <a:buNone/>
        <a:tabLst/>
        <a:defRPr sz="2000" b="0" i="0" u="none" strike="noStrike" cap="none" spc="0" baseline="0">
          <a:solidFill>
            <a:schemeClr val="tx1"/>
          </a:solidFill>
          <a:uFillTx/>
          <a:latin typeface="+mn-lt"/>
          <a:ea typeface="+mn-ea"/>
          <a:cs typeface="+mn-cs"/>
          <a:sym typeface="Helvetica Neue Thin"/>
        </a:defRPr>
      </a:lvl2pPr>
      <a:lvl3pPr marL="0" marR="0" indent="0" algn="r" defTabSz="457200" rtl="0" latinLnBrk="0">
        <a:lnSpc>
          <a:spcPct val="100000"/>
        </a:lnSpc>
        <a:spcBef>
          <a:spcPts val="1200"/>
        </a:spcBef>
        <a:spcAft>
          <a:spcPts val="0"/>
        </a:spcAft>
        <a:buClrTx/>
        <a:buSzTx/>
        <a:buFontTx/>
        <a:buNone/>
        <a:tabLst/>
        <a:defRPr sz="2000" b="0" i="0" u="none" strike="noStrike" cap="none" spc="0" baseline="0">
          <a:solidFill>
            <a:schemeClr val="tx1"/>
          </a:solidFill>
          <a:uFillTx/>
          <a:latin typeface="+mn-lt"/>
          <a:ea typeface="+mn-ea"/>
          <a:cs typeface="+mn-cs"/>
          <a:sym typeface="Helvetica Neue Thin"/>
        </a:defRPr>
      </a:lvl3pPr>
      <a:lvl4pPr marL="0" marR="0" indent="0" algn="r" defTabSz="457200" rtl="0" latinLnBrk="0">
        <a:lnSpc>
          <a:spcPct val="100000"/>
        </a:lnSpc>
        <a:spcBef>
          <a:spcPts val="1200"/>
        </a:spcBef>
        <a:spcAft>
          <a:spcPts val="0"/>
        </a:spcAft>
        <a:buClrTx/>
        <a:buSzTx/>
        <a:buFontTx/>
        <a:buNone/>
        <a:tabLst/>
        <a:defRPr sz="2000" b="0" i="0" u="none" strike="noStrike" cap="none" spc="0" baseline="0">
          <a:solidFill>
            <a:schemeClr val="tx1"/>
          </a:solidFill>
          <a:uFillTx/>
          <a:latin typeface="+mn-lt"/>
          <a:ea typeface="+mn-ea"/>
          <a:cs typeface="+mn-cs"/>
          <a:sym typeface="Helvetica Neue Thin"/>
        </a:defRPr>
      </a:lvl4pPr>
      <a:lvl5pPr marL="0" marR="0" indent="0" algn="r" defTabSz="457200" rtl="0" latinLnBrk="0">
        <a:lnSpc>
          <a:spcPct val="100000"/>
        </a:lnSpc>
        <a:spcBef>
          <a:spcPts val="1200"/>
        </a:spcBef>
        <a:spcAft>
          <a:spcPts val="0"/>
        </a:spcAft>
        <a:buClrTx/>
        <a:buSzTx/>
        <a:buFontTx/>
        <a:buNone/>
        <a:tabLst/>
        <a:defRPr sz="2000" b="0" i="0" u="none" strike="noStrike" cap="none" spc="0" baseline="0">
          <a:solidFill>
            <a:schemeClr val="tx1"/>
          </a:solidFill>
          <a:uFillTx/>
          <a:latin typeface="+mn-lt"/>
          <a:ea typeface="+mn-ea"/>
          <a:cs typeface="+mn-cs"/>
          <a:sym typeface="Helvetica Neue Thin"/>
        </a:defRPr>
      </a:lvl5pPr>
      <a:lvl6pPr marL="0" marR="0" indent="0" algn="r" defTabSz="457200" rtl="0" latinLnBrk="0">
        <a:lnSpc>
          <a:spcPct val="100000"/>
        </a:lnSpc>
        <a:spcBef>
          <a:spcPts val="1200"/>
        </a:spcBef>
        <a:spcAft>
          <a:spcPts val="0"/>
        </a:spcAft>
        <a:buClrTx/>
        <a:buSzTx/>
        <a:buFontTx/>
        <a:buNone/>
        <a:tabLst/>
        <a:defRPr sz="2000" b="0" i="0" u="none" strike="noStrike" cap="none" spc="0" baseline="0">
          <a:solidFill>
            <a:schemeClr val="tx1"/>
          </a:solidFill>
          <a:uFillTx/>
          <a:latin typeface="+mn-lt"/>
          <a:ea typeface="+mn-ea"/>
          <a:cs typeface="+mn-cs"/>
          <a:sym typeface="Helvetica Neue Thin"/>
        </a:defRPr>
      </a:lvl6pPr>
      <a:lvl7pPr marL="0" marR="0" indent="0" algn="r" defTabSz="457200" rtl="0" latinLnBrk="0">
        <a:lnSpc>
          <a:spcPct val="100000"/>
        </a:lnSpc>
        <a:spcBef>
          <a:spcPts val="1200"/>
        </a:spcBef>
        <a:spcAft>
          <a:spcPts val="0"/>
        </a:spcAft>
        <a:buClrTx/>
        <a:buSzTx/>
        <a:buFontTx/>
        <a:buNone/>
        <a:tabLst/>
        <a:defRPr sz="2000" b="0" i="0" u="none" strike="noStrike" cap="none" spc="0" baseline="0">
          <a:solidFill>
            <a:schemeClr val="tx1"/>
          </a:solidFill>
          <a:uFillTx/>
          <a:latin typeface="+mn-lt"/>
          <a:ea typeface="+mn-ea"/>
          <a:cs typeface="+mn-cs"/>
          <a:sym typeface="Helvetica Neue Thin"/>
        </a:defRPr>
      </a:lvl7pPr>
      <a:lvl8pPr marL="0" marR="0" indent="0" algn="r" defTabSz="457200" rtl="0" latinLnBrk="0">
        <a:lnSpc>
          <a:spcPct val="100000"/>
        </a:lnSpc>
        <a:spcBef>
          <a:spcPts val="1200"/>
        </a:spcBef>
        <a:spcAft>
          <a:spcPts val="0"/>
        </a:spcAft>
        <a:buClrTx/>
        <a:buSzTx/>
        <a:buFontTx/>
        <a:buNone/>
        <a:tabLst/>
        <a:defRPr sz="2000" b="0" i="0" u="none" strike="noStrike" cap="none" spc="0" baseline="0">
          <a:solidFill>
            <a:schemeClr val="tx1"/>
          </a:solidFill>
          <a:uFillTx/>
          <a:latin typeface="+mn-lt"/>
          <a:ea typeface="+mn-ea"/>
          <a:cs typeface="+mn-cs"/>
          <a:sym typeface="Helvetica Neue Thin"/>
        </a:defRPr>
      </a:lvl8pPr>
      <a:lvl9pPr marL="0" marR="0" indent="0" algn="r" defTabSz="457200" rtl="0" latinLnBrk="0">
        <a:lnSpc>
          <a:spcPct val="100000"/>
        </a:lnSpc>
        <a:spcBef>
          <a:spcPts val="1200"/>
        </a:spcBef>
        <a:spcAft>
          <a:spcPts val="0"/>
        </a:spcAft>
        <a:buClrTx/>
        <a:buSzTx/>
        <a:buFontTx/>
        <a:buNone/>
        <a:tabLst/>
        <a:defRPr sz="2000" b="0" i="0" u="none" strike="noStrike" cap="none" spc="0" baseline="0">
          <a:solidFill>
            <a:schemeClr val="tx1"/>
          </a:solidFill>
          <a:uFillTx/>
          <a:latin typeface="+mn-lt"/>
          <a:ea typeface="+mn-ea"/>
          <a:cs typeface="+mn-cs"/>
          <a:sym typeface="Helvetica Neue Thin"/>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DEDA Digital Economy &amp; Decision Analytics…"/>
          <p:cNvSpPr txBox="1">
            <a:spLocks noGrp="1"/>
          </p:cNvSpPr>
          <p:nvPr>
            <p:ph type="body" sz="quarter" idx="1"/>
          </p:nvPr>
        </p:nvSpPr>
        <p:spPr>
          <a:xfrm>
            <a:off x="773350" y="2385391"/>
            <a:ext cx="11458100" cy="2200375"/>
          </a:xfrm>
          <a:prstGeom prst="rect">
            <a:avLst/>
          </a:prstGeom>
        </p:spPr>
        <p:txBody>
          <a:bodyPr/>
          <a:lstStyle>
            <a:lvl1pPr marL="434340" indent="-434340" defTabSz="461009">
              <a:lnSpc>
                <a:spcPct val="96000"/>
              </a:lnSpc>
              <a:defRPr sz="4300">
                <a:solidFill>
                  <a:srgbClr val="D30F11"/>
                </a:solidFill>
                <a:latin typeface="Helvetica Neue"/>
                <a:ea typeface="Helvetica Neue"/>
                <a:cs typeface="Helvetica Neue"/>
                <a:sym typeface="Helvetica Neue"/>
              </a:defRPr>
            </a:lvl1pPr>
          </a:lstStyle>
          <a:p>
            <a:r>
              <a:rPr lang="en-US" dirty="0"/>
              <a:t>Development history of electric vehicles</a:t>
            </a:r>
            <a:endParaRPr dirty="0"/>
          </a:p>
        </p:txBody>
      </p:sp>
      <p:sp>
        <p:nvSpPr>
          <p:cNvPr id="45" name="Jialu Gao…"/>
          <p:cNvSpPr txBox="1"/>
          <p:nvPr/>
        </p:nvSpPr>
        <p:spPr>
          <a:xfrm>
            <a:off x="773349" y="4748507"/>
            <a:ext cx="11582403" cy="3365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defTabSz="457200">
              <a:defRPr sz="3200">
                <a:solidFill>
                  <a:srgbClr val="5A5F5E"/>
                </a:solidFill>
                <a:latin typeface="Helvetica Neue"/>
                <a:ea typeface="Helvetica Neue"/>
                <a:cs typeface="Helvetica Neue"/>
                <a:sym typeface="Helvetica Neue"/>
              </a:defRPr>
            </a:pPr>
            <a:r>
              <a:rPr lang="en-US" dirty="0"/>
              <a:t>Jiaqi Li</a:t>
            </a:r>
            <a:endParaRPr dirty="0"/>
          </a:p>
        </p:txBody>
      </p:sp>
      <p:sp>
        <p:nvSpPr>
          <p:cNvPr id="46" name="20240923  Hae ZUO DEDA Digital Economy Data Analytics WebScraping Unit_4.key"/>
          <p:cNvSpPr txBox="1"/>
          <p:nvPr/>
        </p:nvSpPr>
        <p:spPr>
          <a:xfrm>
            <a:off x="6856662" y="9307994"/>
            <a:ext cx="5908739" cy="324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a:lnSpc>
                <a:spcPct val="90000"/>
              </a:lnSpc>
              <a:defRPr sz="1500">
                <a:solidFill>
                  <a:srgbClr val="EB3D44"/>
                </a:solidFill>
                <a:latin typeface="Helvetica Neue Light"/>
                <a:ea typeface="Helvetica Neue Light"/>
                <a:cs typeface="Helvetica Neue Light"/>
                <a:sym typeface="Helvetica Neue Light"/>
              </a:defRPr>
            </a:lvl1pPr>
          </a:lstStyle>
          <a:p>
            <a:r>
              <a:rPr dirty="0"/>
              <a:t>202</a:t>
            </a:r>
            <a:r>
              <a:rPr lang="en-US" dirty="0"/>
              <a:t>5719</a:t>
            </a:r>
            <a:r>
              <a:rPr dirty="0"/>
              <a:t> </a:t>
            </a:r>
            <a:r>
              <a:rPr lang="en-US" dirty="0"/>
              <a:t>J</a:t>
            </a:r>
            <a:r>
              <a:rPr lang="en-US" altLang="zh-CN" dirty="0"/>
              <a:t>iaqi Li </a:t>
            </a:r>
            <a:r>
              <a:rPr lang="en-US" altLang="zh-CN" dirty="0" err="1"/>
              <a:t>Analysing</a:t>
            </a:r>
            <a:r>
              <a:rPr dirty="0"/>
              <a:t> the</a:t>
            </a:r>
            <a:r>
              <a:rPr lang="en-US" dirty="0"/>
              <a:t> history of electric vehicles</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38108-E981-E12F-67A7-5CB2CF5AB1E9}"/>
            </a:ext>
          </a:extLst>
        </p:cNvPr>
        <p:cNvGrpSpPr/>
        <p:nvPr/>
      </p:nvGrpSpPr>
      <p:grpSpPr>
        <a:xfrm>
          <a:off x="0" y="0"/>
          <a:ext cx="0" cy="0"/>
          <a:chOff x="0" y="0"/>
          <a:chExt cx="0" cy="0"/>
        </a:xfrm>
      </p:grpSpPr>
      <p:sp>
        <p:nvSpPr>
          <p:cNvPr id="57" name="标题 3">
            <a:extLst>
              <a:ext uri="{FF2B5EF4-FFF2-40B4-BE49-F238E27FC236}">
                <a16:creationId xmlns:a16="http://schemas.microsoft.com/office/drawing/2014/main" id="{3DD1483F-1EA1-4E48-6FE1-2567944AA352}"/>
              </a:ext>
            </a:extLst>
          </p:cNvPr>
          <p:cNvSpPr txBox="1">
            <a:spLocks noGrp="1"/>
          </p:cNvSpPr>
          <p:nvPr>
            <p:ph type="ctrTitle"/>
          </p:nvPr>
        </p:nvSpPr>
        <p:spPr>
          <a:xfrm>
            <a:off x="761998" y="800296"/>
            <a:ext cx="11458103" cy="721382"/>
          </a:xfrm>
          <a:prstGeom prst="rect">
            <a:avLst/>
          </a:prstGeom>
        </p:spPr>
        <p:txBody>
          <a:bodyPr>
            <a:normAutofit/>
          </a:bodyPr>
          <a:lstStyle/>
          <a:p>
            <a:r>
              <a:rPr lang="en-US" altLang="zh-CN" dirty="0"/>
              <a:t>K-means</a:t>
            </a:r>
            <a:endParaRPr dirty="0"/>
          </a:p>
        </p:txBody>
      </p:sp>
      <p:sp>
        <p:nvSpPr>
          <p:cNvPr id="58" name="灯片编号占位符 1">
            <a:extLst>
              <a:ext uri="{FF2B5EF4-FFF2-40B4-BE49-F238E27FC236}">
                <a16:creationId xmlns:a16="http://schemas.microsoft.com/office/drawing/2014/main" id="{39B08FBE-4DBC-2B6F-1764-3021FC7E7192}"/>
              </a:ext>
            </a:extLst>
          </p:cNvPr>
          <p:cNvSpPr txBox="1">
            <a:spLocks noGrp="1"/>
          </p:cNvSpPr>
          <p:nvPr>
            <p:ph type="sldNum" sz="quarter" idx="4294967295"/>
          </p:nvPr>
        </p:nvSpPr>
        <p:spPr>
          <a:xfrm>
            <a:off x="11980766" y="213146"/>
            <a:ext cx="255525" cy="3990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0000"/>
              </a:lnSpc>
            </a:lvl1pPr>
          </a:lstStyle>
          <a:p>
            <a:fld id="{86CB4B4D-7CA3-9044-876B-883B54F8677D}" type="slidenum">
              <a:rPr/>
              <a:t>10</a:t>
            </a:fld>
            <a:endParaRPr/>
          </a:p>
        </p:txBody>
      </p:sp>
      <p:sp>
        <p:nvSpPr>
          <p:cNvPr id="59" name="文本占位符 5">
            <a:extLst>
              <a:ext uri="{FF2B5EF4-FFF2-40B4-BE49-F238E27FC236}">
                <a16:creationId xmlns:a16="http://schemas.microsoft.com/office/drawing/2014/main" id="{41C53A2D-0461-1B55-58E0-7C383A12C1E3}"/>
              </a:ext>
            </a:extLst>
          </p:cNvPr>
          <p:cNvSpPr txBox="1"/>
          <p:nvPr/>
        </p:nvSpPr>
        <p:spPr>
          <a:xfrm>
            <a:off x="761999" y="213146"/>
            <a:ext cx="10606728" cy="398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clustering</a:t>
            </a:r>
          </a:p>
        </p:txBody>
      </p:sp>
      <p:sp>
        <p:nvSpPr>
          <p:cNvPr id="3" name="文本占位符 4">
            <a:extLst>
              <a:ext uri="{FF2B5EF4-FFF2-40B4-BE49-F238E27FC236}">
                <a16:creationId xmlns:a16="http://schemas.microsoft.com/office/drawing/2014/main" id="{DD3D13FF-CFB8-C7D1-11DB-607AC95DD9B9}"/>
              </a:ext>
            </a:extLst>
          </p:cNvPr>
          <p:cNvSpPr txBox="1">
            <a:spLocks/>
          </p:cNvSpPr>
          <p:nvPr/>
        </p:nvSpPr>
        <p:spPr>
          <a:xfrm>
            <a:off x="762000" y="1709794"/>
            <a:ext cx="11480800" cy="7348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1pPr>
            <a:lvl2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2pPr>
            <a:lvl3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3pPr>
            <a:lvl4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4pPr>
            <a:lvl5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5pPr>
            <a:lvl6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6pPr>
            <a:lvl7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7pPr>
            <a:lvl8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8pPr>
            <a:lvl9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9pPr>
          </a:lstStyle>
          <a:p>
            <a:pPr marL="889000" lvl="1" indent="-444500" hangingPunct="1">
              <a:lnSpc>
                <a:spcPct val="162000"/>
              </a:lnSpc>
              <a:buClr>
                <a:srgbClr val="00376C"/>
              </a:buClr>
              <a:buSzPct val="80000"/>
              <a:buFontTx/>
              <a:buChar char="►"/>
              <a:defRPr sz="2200">
                <a:solidFill>
                  <a:srgbClr val="5A5F5E"/>
                </a:solidFill>
              </a:defRPr>
            </a:pPr>
            <a:endParaRPr lang="en-US" sz="2200" dirty="0">
              <a:solidFill>
                <a:srgbClr val="5A5F5E"/>
              </a:solidFill>
            </a:endParaRPr>
          </a:p>
        </p:txBody>
      </p:sp>
      <p:pic>
        <p:nvPicPr>
          <p:cNvPr id="7" name="图片 6">
            <a:extLst>
              <a:ext uri="{FF2B5EF4-FFF2-40B4-BE49-F238E27FC236}">
                <a16:creationId xmlns:a16="http://schemas.microsoft.com/office/drawing/2014/main" id="{2975CF98-A817-162A-0427-534A09B6B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8" y="1521678"/>
            <a:ext cx="9442060" cy="7536597"/>
          </a:xfrm>
          <a:prstGeom prst="rect">
            <a:avLst/>
          </a:prstGeom>
        </p:spPr>
      </p:pic>
    </p:spTree>
    <p:extLst>
      <p:ext uri="{BB962C8B-B14F-4D97-AF65-F5344CB8AC3E}">
        <p14:creationId xmlns:p14="http://schemas.microsoft.com/office/powerpoint/2010/main" val="108432181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540EA-0539-578F-2F0D-17829257B0AF}"/>
            </a:ext>
          </a:extLst>
        </p:cNvPr>
        <p:cNvGrpSpPr/>
        <p:nvPr/>
      </p:nvGrpSpPr>
      <p:grpSpPr>
        <a:xfrm>
          <a:off x="0" y="0"/>
          <a:ext cx="0" cy="0"/>
          <a:chOff x="0" y="0"/>
          <a:chExt cx="0" cy="0"/>
        </a:xfrm>
      </p:grpSpPr>
      <p:sp>
        <p:nvSpPr>
          <p:cNvPr id="57" name="标题 3">
            <a:extLst>
              <a:ext uri="{FF2B5EF4-FFF2-40B4-BE49-F238E27FC236}">
                <a16:creationId xmlns:a16="http://schemas.microsoft.com/office/drawing/2014/main" id="{1A766549-2EF3-7C24-D470-5596DF4F3F6F}"/>
              </a:ext>
            </a:extLst>
          </p:cNvPr>
          <p:cNvSpPr txBox="1">
            <a:spLocks noGrp="1"/>
          </p:cNvSpPr>
          <p:nvPr>
            <p:ph type="ctrTitle"/>
          </p:nvPr>
        </p:nvSpPr>
        <p:spPr>
          <a:xfrm>
            <a:off x="761998" y="800296"/>
            <a:ext cx="11458103" cy="721382"/>
          </a:xfrm>
          <a:prstGeom prst="rect">
            <a:avLst/>
          </a:prstGeom>
        </p:spPr>
        <p:txBody>
          <a:bodyPr>
            <a:normAutofit/>
          </a:bodyPr>
          <a:lstStyle/>
          <a:p>
            <a:r>
              <a:rPr lang="en-US" altLang="zh-CN" dirty="0"/>
              <a:t>K-means</a:t>
            </a:r>
            <a:endParaRPr dirty="0"/>
          </a:p>
        </p:txBody>
      </p:sp>
      <p:sp>
        <p:nvSpPr>
          <p:cNvPr id="58" name="灯片编号占位符 1">
            <a:extLst>
              <a:ext uri="{FF2B5EF4-FFF2-40B4-BE49-F238E27FC236}">
                <a16:creationId xmlns:a16="http://schemas.microsoft.com/office/drawing/2014/main" id="{878C72C3-A9F3-8510-C8AA-F6E0AC78AE80}"/>
              </a:ext>
            </a:extLst>
          </p:cNvPr>
          <p:cNvSpPr txBox="1">
            <a:spLocks noGrp="1"/>
          </p:cNvSpPr>
          <p:nvPr>
            <p:ph type="sldNum" sz="quarter" idx="4294967295"/>
          </p:nvPr>
        </p:nvSpPr>
        <p:spPr>
          <a:xfrm>
            <a:off x="11980766" y="213146"/>
            <a:ext cx="255525" cy="3990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nSpc>
                <a:spcPct val="90000"/>
              </a:lnSpc>
            </a:lvl1pPr>
          </a:lstStyle>
          <a:p>
            <a:fld id="{86CB4B4D-7CA3-9044-876B-883B54F8677D}" type="slidenum">
              <a:rPr/>
              <a:t>11</a:t>
            </a:fld>
            <a:endParaRPr/>
          </a:p>
        </p:txBody>
      </p:sp>
      <p:sp>
        <p:nvSpPr>
          <p:cNvPr id="59" name="文本占位符 5">
            <a:extLst>
              <a:ext uri="{FF2B5EF4-FFF2-40B4-BE49-F238E27FC236}">
                <a16:creationId xmlns:a16="http://schemas.microsoft.com/office/drawing/2014/main" id="{F0293318-7C3B-0BD9-C052-8DD540851426}"/>
              </a:ext>
            </a:extLst>
          </p:cNvPr>
          <p:cNvSpPr txBox="1"/>
          <p:nvPr/>
        </p:nvSpPr>
        <p:spPr>
          <a:xfrm>
            <a:off x="761999" y="213146"/>
            <a:ext cx="10606728" cy="398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clustering</a:t>
            </a:r>
          </a:p>
        </p:txBody>
      </p:sp>
      <p:sp>
        <p:nvSpPr>
          <p:cNvPr id="3" name="文本占位符 4">
            <a:extLst>
              <a:ext uri="{FF2B5EF4-FFF2-40B4-BE49-F238E27FC236}">
                <a16:creationId xmlns:a16="http://schemas.microsoft.com/office/drawing/2014/main" id="{31DF86C5-F1A4-5483-0894-56D3688F2907}"/>
              </a:ext>
            </a:extLst>
          </p:cNvPr>
          <p:cNvSpPr txBox="1">
            <a:spLocks/>
          </p:cNvSpPr>
          <p:nvPr/>
        </p:nvSpPr>
        <p:spPr>
          <a:xfrm>
            <a:off x="499966" y="1160987"/>
            <a:ext cx="11480800" cy="7348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1pPr>
            <a:lvl2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2pPr>
            <a:lvl3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3pPr>
            <a:lvl4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4pPr>
            <a:lvl5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5pPr>
            <a:lvl6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6pPr>
            <a:lvl7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7pPr>
            <a:lvl8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8pPr>
            <a:lvl9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9pPr>
          </a:lstStyle>
          <a:p>
            <a:pPr hangingPunct="1">
              <a:lnSpc>
                <a:spcPct val="153000"/>
              </a:lnSpc>
              <a:buClr>
                <a:srgbClr val="00376C"/>
              </a:buClr>
              <a:buSzPct val="100000"/>
              <a:defRPr sz="2400">
                <a:solidFill>
                  <a:srgbClr val="5A5F5E"/>
                </a:solidFill>
              </a:defRPr>
            </a:pPr>
            <a:endParaRPr lang="zh-CN" altLang="en-US" sz="2400" dirty="0">
              <a:solidFill>
                <a:srgbClr val="5A5F5E"/>
              </a:solidFill>
            </a:endParaRPr>
          </a:p>
          <a:p>
            <a:pPr marL="444500" indent="-444500" hangingPunct="1">
              <a:lnSpc>
                <a:spcPct val="153000"/>
              </a:lnSpc>
              <a:buClr>
                <a:srgbClr val="00376C"/>
              </a:buClr>
              <a:buSzPct val="100000"/>
              <a:buFontTx/>
              <a:buChar char="⊡"/>
              <a:defRPr sz="2400">
                <a:solidFill>
                  <a:srgbClr val="5A5F5E"/>
                </a:solidFill>
              </a:defRPr>
            </a:pPr>
            <a:r>
              <a:rPr lang="en-US" sz="2400" dirty="0">
                <a:solidFill>
                  <a:srgbClr val="5A5F5E"/>
                </a:solidFill>
              </a:rPr>
              <a:t>Cluster 0 :['Australia', 'Austria', 'Belgium', 'Brazil', 'Canada', 'Chile', 'Denmark', 'EU27', 'Finland', 'France', 'Germany', 'Greece', 'Iceland', 'India', 'Italy', 'Japan', 'Korea', 'Mexico', 'Netherlands', 'New Zealand', 'Norway', 'Poland', 'Portugal', 'Spain', 'Sweden', 'Switzerland', 'United Kingdom', 'USA']</a:t>
            </a:r>
          </a:p>
          <a:p>
            <a:pPr marL="444500" indent="-444500" hangingPunct="1">
              <a:lnSpc>
                <a:spcPct val="153000"/>
              </a:lnSpc>
              <a:buClr>
                <a:srgbClr val="00376C"/>
              </a:buClr>
              <a:buSzPct val="100000"/>
              <a:buFontTx/>
              <a:buChar char="⊡"/>
              <a:defRPr sz="2400">
                <a:solidFill>
                  <a:srgbClr val="5A5F5E"/>
                </a:solidFill>
              </a:defRPr>
            </a:pPr>
            <a:r>
              <a:rPr lang="en-US" sz="2400" dirty="0">
                <a:solidFill>
                  <a:srgbClr val="5A5F5E"/>
                </a:solidFill>
              </a:rPr>
              <a:t>Cluster 1 :['Bulgaria', 'Colombia', 'Costa Rica', 'Croatia', 'Cyprus', 'Czech Republic', 'Estonia', 'Hungary', 'Ireland', 'Latvia', 'Lithuania', 'Luxembourg', 'Romania', 'Seychelles', 'Slovakia', 'Slovenia', 'South Africa', 'United Arab Emirates']</a:t>
            </a:r>
          </a:p>
          <a:p>
            <a:pPr marL="444500" indent="-444500" hangingPunct="1">
              <a:lnSpc>
                <a:spcPct val="153000"/>
              </a:lnSpc>
              <a:buClr>
                <a:srgbClr val="00376C"/>
              </a:buClr>
              <a:buSzPct val="100000"/>
              <a:buFontTx/>
              <a:buChar char="⊡"/>
              <a:defRPr sz="2400">
                <a:solidFill>
                  <a:srgbClr val="5A5F5E"/>
                </a:solidFill>
              </a:defRPr>
            </a:pPr>
            <a:r>
              <a:rPr lang="en-US" sz="2400" dirty="0">
                <a:solidFill>
                  <a:srgbClr val="5A5F5E"/>
                </a:solidFill>
              </a:rPr>
              <a:t>Cluster 2 :['Israel', '</a:t>
            </a:r>
            <a:r>
              <a:rPr lang="en-US" sz="2400" dirty="0" err="1">
                <a:solidFill>
                  <a:srgbClr val="5A5F5E"/>
                </a:solidFill>
              </a:rPr>
              <a:t>Turkiye</a:t>
            </a:r>
            <a:r>
              <a:rPr lang="en-US" sz="2400" dirty="0">
                <a:solidFill>
                  <a:srgbClr val="5A5F5E"/>
                </a:solidFill>
              </a:rPr>
              <a:t>']</a:t>
            </a:r>
          </a:p>
          <a:p>
            <a:pPr marL="444500" indent="-444500" hangingPunct="1">
              <a:lnSpc>
                <a:spcPct val="153000"/>
              </a:lnSpc>
              <a:buClr>
                <a:srgbClr val="00376C"/>
              </a:buClr>
              <a:buSzPct val="100000"/>
              <a:buFontTx/>
              <a:buChar char="⊡"/>
              <a:defRPr sz="2400">
                <a:solidFill>
                  <a:srgbClr val="5A5F5E"/>
                </a:solidFill>
              </a:defRPr>
            </a:pPr>
            <a:r>
              <a:rPr lang="en-US" sz="2400" dirty="0">
                <a:solidFill>
                  <a:srgbClr val="5A5F5E"/>
                </a:solidFill>
              </a:rPr>
              <a:t>Cluster 3 :['China']</a:t>
            </a:r>
          </a:p>
        </p:txBody>
      </p:sp>
    </p:spTree>
    <p:extLst>
      <p:ext uri="{BB962C8B-B14F-4D97-AF65-F5344CB8AC3E}">
        <p14:creationId xmlns:p14="http://schemas.microsoft.com/office/powerpoint/2010/main" val="3663645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BCC21-3B7A-29BB-5837-F39ED4A49A42}"/>
            </a:ext>
          </a:extLst>
        </p:cNvPr>
        <p:cNvGrpSpPr/>
        <p:nvPr/>
      </p:nvGrpSpPr>
      <p:grpSpPr>
        <a:xfrm>
          <a:off x="0" y="0"/>
          <a:ext cx="0" cy="0"/>
          <a:chOff x="0" y="0"/>
          <a:chExt cx="0" cy="0"/>
        </a:xfrm>
      </p:grpSpPr>
      <p:sp>
        <p:nvSpPr>
          <p:cNvPr id="57" name="标题 3">
            <a:extLst>
              <a:ext uri="{FF2B5EF4-FFF2-40B4-BE49-F238E27FC236}">
                <a16:creationId xmlns:a16="http://schemas.microsoft.com/office/drawing/2014/main" id="{32FB3E7A-10EA-BA36-B2C1-2B29132D4400}"/>
              </a:ext>
            </a:extLst>
          </p:cNvPr>
          <p:cNvSpPr txBox="1">
            <a:spLocks noGrp="1"/>
          </p:cNvSpPr>
          <p:nvPr>
            <p:ph type="ctrTitle"/>
          </p:nvPr>
        </p:nvSpPr>
        <p:spPr>
          <a:xfrm>
            <a:off x="761998" y="800296"/>
            <a:ext cx="11458103" cy="721382"/>
          </a:xfrm>
          <a:prstGeom prst="rect">
            <a:avLst/>
          </a:prstGeom>
        </p:spPr>
        <p:txBody>
          <a:bodyPr>
            <a:normAutofit/>
          </a:bodyPr>
          <a:lstStyle/>
          <a:p>
            <a:r>
              <a:rPr lang="en-US" altLang="zh-CN" dirty="0"/>
              <a:t>Hierarchical Clustering</a:t>
            </a:r>
            <a:endParaRPr dirty="0"/>
          </a:p>
        </p:txBody>
      </p:sp>
      <p:sp>
        <p:nvSpPr>
          <p:cNvPr id="58" name="灯片编号占位符 1">
            <a:extLst>
              <a:ext uri="{FF2B5EF4-FFF2-40B4-BE49-F238E27FC236}">
                <a16:creationId xmlns:a16="http://schemas.microsoft.com/office/drawing/2014/main" id="{4A2B6E45-A3A7-DDE4-077F-EEE7CDAB0861}"/>
              </a:ext>
            </a:extLst>
          </p:cNvPr>
          <p:cNvSpPr txBox="1">
            <a:spLocks noGrp="1"/>
          </p:cNvSpPr>
          <p:nvPr>
            <p:ph type="sldNum" sz="quarter" idx="4294967295"/>
          </p:nvPr>
        </p:nvSpPr>
        <p:spPr>
          <a:xfrm>
            <a:off x="11980766" y="213146"/>
            <a:ext cx="255525" cy="3990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0000"/>
              </a:lnSpc>
            </a:lvl1pPr>
          </a:lstStyle>
          <a:p>
            <a:fld id="{86CB4B4D-7CA3-9044-876B-883B54F8677D}" type="slidenum">
              <a:rPr/>
              <a:t>12</a:t>
            </a:fld>
            <a:endParaRPr/>
          </a:p>
        </p:txBody>
      </p:sp>
      <p:sp>
        <p:nvSpPr>
          <p:cNvPr id="59" name="文本占位符 5">
            <a:extLst>
              <a:ext uri="{FF2B5EF4-FFF2-40B4-BE49-F238E27FC236}">
                <a16:creationId xmlns:a16="http://schemas.microsoft.com/office/drawing/2014/main" id="{BBE9644A-E113-59BD-D587-F8DEA3441F84}"/>
              </a:ext>
            </a:extLst>
          </p:cNvPr>
          <p:cNvSpPr txBox="1"/>
          <p:nvPr/>
        </p:nvSpPr>
        <p:spPr>
          <a:xfrm>
            <a:off x="761999" y="213146"/>
            <a:ext cx="10606728" cy="398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clustering</a:t>
            </a:r>
          </a:p>
        </p:txBody>
      </p:sp>
      <p:sp>
        <p:nvSpPr>
          <p:cNvPr id="3" name="文本占位符 4">
            <a:extLst>
              <a:ext uri="{FF2B5EF4-FFF2-40B4-BE49-F238E27FC236}">
                <a16:creationId xmlns:a16="http://schemas.microsoft.com/office/drawing/2014/main" id="{49716B01-9BA0-5404-4DDA-26B4E10900F5}"/>
              </a:ext>
            </a:extLst>
          </p:cNvPr>
          <p:cNvSpPr txBox="1">
            <a:spLocks/>
          </p:cNvSpPr>
          <p:nvPr/>
        </p:nvSpPr>
        <p:spPr>
          <a:xfrm>
            <a:off x="499966" y="1160987"/>
            <a:ext cx="11480800" cy="7348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1pPr>
            <a:lvl2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2pPr>
            <a:lvl3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3pPr>
            <a:lvl4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4pPr>
            <a:lvl5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5pPr>
            <a:lvl6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6pPr>
            <a:lvl7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7pPr>
            <a:lvl8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8pPr>
            <a:lvl9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9pPr>
          </a:lstStyle>
          <a:p>
            <a:pPr hangingPunct="1">
              <a:lnSpc>
                <a:spcPct val="153000"/>
              </a:lnSpc>
              <a:buClr>
                <a:srgbClr val="00376C"/>
              </a:buClr>
              <a:buSzPct val="100000"/>
              <a:defRPr sz="2400">
                <a:solidFill>
                  <a:srgbClr val="5A5F5E"/>
                </a:solidFill>
              </a:defRPr>
            </a:pPr>
            <a:endParaRPr lang="en-US" sz="2400" dirty="0">
              <a:solidFill>
                <a:srgbClr val="5A5F5E"/>
              </a:solidFill>
            </a:endParaRPr>
          </a:p>
        </p:txBody>
      </p:sp>
      <p:pic>
        <p:nvPicPr>
          <p:cNvPr id="5" name="图片 4">
            <a:extLst>
              <a:ext uri="{FF2B5EF4-FFF2-40B4-BE49-F238E27FC236}">
                <a16:creationId xmlns:a16="http://schemas.microsoft.com/office/drawing/2014/main" id="{DB80A0A8-F351-97F3-5AE4-D58E8A2B2E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071054"/>
            <a:ext cx="13004800" cy="4977446"/>
          </a:xfrm>
          <a:prstGeom prst="rect">
            <a:avLst/>
          </a:prstGeom>
        </p:spPr>
      </p:pic>
    </p:spTree>
    <p:extLst>
      <p:ext uri="{BB962C8B-B14F-4D97-AF65-F5344CB8AC3E}">
        <p14:creationId xmlns:p14="http://schemas.microsoft.com/office/powerpoint/2010/main" val="71885436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D074B-6DC7-11C9-63F6-9E173EA7191C}"/>
            </a:ext>
          </a:extLst>
        </p:cNvPr>
        <p:cNvGrpSpPr/>
        <p:nvPr/>
      </p:nvGrpSpPr>
      <p:grpSpPr>
        <a:xfrm>
          <a:off x="0" y="0"/>
          <a:ext cx="0" cy="0"/>
          <a:chOff x="0" y="0"/>
          <a:chExt cx="0" cy="0"/>
        </a:xfrm>
      </p:grpSpPr>
      <p:sp>
        <p:nvSpPr>
          <p:cNvPr id="57" name="标题 3">
            <a:extLst>
              <a:ext uri="{FF2B5EF4-FFF2-40B4-BE49-F238E27FC236}">
                <a16:creationId xmlns:a16="http://schemas.microsoft.com/office/drawing/2014/main" id="{4C97C098-3B12-1BBF-5206-E0AD1A321F06}"/>
              </a:ext>
            </a:extLst>
          </p:cNvPr>
          <p:cNvSpPr txBox="1">
            <a:spLocks noGrp="1"/>
          </p:cNvSpPr>
          <p:nvPr>
            <p:ph type="ctrTitle"/>
          </p:nvPr>
        </p:nvSpPr>
        <p:spPr>
          <a:xfrm>
            <a:off x="761998" y="800296"/>
            <a:ext cx="11458103" cy="721382"/>
          </a:xfrm>
          <a:prstGeom prst="rect">
            <a:avLst/>
          </a:prstGeom>
        </p:spPr>
        <p:txBody>
          <a:bodyPr>
            <a:normAutofit/>
          </a:bodyPr>
          <a:lstStyle/>
          <a:p>
            <a:r>
              <a:rPr lang="en-US" altLang="zh-CN" dirty="0"/>
              <a:t>Hierarchical Clustering</a:t>
            </a:r>
            <a:endParaRPr dirty="0"/>
          </a:p>
        </p:txBody>
      </p:sp>
      <p:sp>
        <p:nvSpPr>
          <p:cNvPr id="58" name="灯片编号占位符 1">
            <a:extLst>
              <a:ext uri="{FF2B5EF4-FFF2-40B4-BE49-F238E27FC236}">
                <a16:creationId xmlns:a16="http://schemas.microsoft.com/office/drawing/2014/main" id="{1896C082-1B45-5D61-9F4A-E96D0EC70C6E}"/>
              </a:ext>
            </a:extLst>
          </p:cNvPr>
          <p:cNvSpPr txBox="1">
            <a:spLocks noGrp="1"/>
          </p:cNvSpPr>
          <p:nvPr>
            <p:ph type="sldNum" sz="quarter" idx="4294967295"/>
          </p:nvPr>
        </p:nvSpPr>
        <p:spPr>
          <a:xfrm>
            <a:off x="11980766" y="213146"/>
            <a:ext cx="255525" cy="3990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0000"/>
              </a:lnSpc>
            </a:lvl1pPr>
          </a:lstStyle>
          <a:p>
            <a:fld id="{86CB4B4D-7CA3-9044-876B-883B54F8677D}" type="slidenum">
              <a:rPr/>
              <a:t>13</a:t>
            </a:fld>
            <a:endParaRPr/>
          </a:p>
        </p:txBody>
      </p:sp>
      <p:sp>
        <p:nvSpPr>
          <p:cNvPr id="59" name="文本占位符 5">
            <a:extLst>
              <a:ext uri="{FF2B5EF4-FFF2-40B4-BE49-F238E27FC236}">
                <a16:creationId xmlns:a16="http://schemas.microsoft.com/office/drawing/2014/main" id="{040C6072-64EF-5237-50A8-728A7E8AC029}"/>
              </a:ext>
            </a:extLst>
          </p:cNvPr>
          <p:cNvSpPr txBox="1"/>
          <p:nvPr/>
        </p:nvSpPr>
        <p:spPr>
          <a:xfrm>
            <a:off x="761999" y="213146"/>
            <a:ext cx="10606728" cy="398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clustering</a:t>
            </a:r>
          </a:p>
        </p:txBody>
      </p:sp>
      <p:sp>
        <p:nvSpPr>
          <p:cNvPr id="3" name="文本占位符 4">
            <a:extLst>
              <a:ext uri="{FF2B5EF4-FFF2-40B4-BE49-F238E27FC236}">
                <a16:creationId xmlns:a16="http://schemas.microsoft.com/office/drawing/2014/main" id="{4041216B-DF8C-6114-DCA5-C21E605CD935}"/>
              </a:ext>
            </a:extLst>
          </p:cNvPr>
          <p:cNvSpPr txBox="1">
            <a:spLocks/>
          </p:cNvSpPr>
          <p:nvPr/>
        </p:nvSpPr>
        <p:spPr>
          <a:xfrm>
            <a:off x="499966" y="1160987"/>
            <a:ext cx="11480800" cy="7348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1pPr>
            <a:lvl2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2pPr>
            <a:lvl3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3pPr>
            <a:lvl4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4pPr>
            <a:lvl5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5pPr>
            <a:lvl6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6pPr>
            <a:lvl7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7pPr>
            <a:lvl8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8pPr>
            <a:lvl9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9pPr>
          </a:lstStyle>
          <a:p>
            <a:pPr hangingPunct="1">
              <a:lnSpc>
                <a:spcPct val="153000"/>
              </a:lnSpc>
              <a:buClr>
                <a:srgbClr val="00376C"/>
              </a:buClr>
              <a:buSzPct val="100000"/>
              <a:defRPr sz="2400">
                <a:solidFill>
                  <a:srgbClr val="5A5F5E"/>
                </a:solidFill>
              </a:defRPr>
            </a:pPr>
            <a:endParaRPr lang="zh-CN" altLang="en-US" sz="2400" dirty="0">
              <a:solidFill>
                <a:srgbClr val="5A5F5E"/>
              </a:solidFill>
            </a:endParaRPr>
          </a:p>
          <a:p>
            <a:pPr marL="444500" indent="-444500" hangingPunct="1">
              <a:lnSpc>
                <a:spcPct val="153000"/>
              </a:lnSpc>
              <a:buClr>
                <a:srgbClr val="00376C"/>
              </a:buClr>
              <a:buSzPct val="100000"/>
              <a:buFontTx/>
              <a:buChar char="⊡"/>
              <a:defRPr sz="2400">
                <a:solidFill>
                  <a:srgbClr val="5A5F5E"/>
                </a:solidFill>
              </a:defRPr>
            </a:pPr>
            <a:r>
              <a:rPr lang="en-US" sz="2400" dirty="0">
                <a:solidFill>
                  <a:srgbClr val="5A5F5E"/>
                </a:solidFill>
              </a:rPr>
              <a:t>Cluster 0 :['Australia', 'Austria', 'Belgium', 'Brazil', 'Canada', 'Chile', 'Denmark', 'EU27', 'Finland', 'France', 'Germany', 'Greece', 'Iceland', 'India', 'Italy', 'Japan', 'Korea', 'Mexico', 'Netherlands', 'New Zealand', 'Norway', 'Poland', 'Portugal', 'South Africa', 'Spain', 'Sweden', 'Switzerland', 'United Kingdom', 'USA']</a:t>
            </a:r>
          </a:p>
          <a:p>
            <a:pPr marL="444500" indent="-444500" hangingPunct="1">
              <a:lnSpc>
                <a:spcPct val="153000"/>
              </a:lnSpc>
              <a:buClr>
                <a:srgbClr val="00376C"/>
              </a:buClr>
              <a:buSzPct val="100000"/>
              <a:buFontTx/>
              <a:buChar char="⊡"/>
              <a:defRPr sz="2400">
                <a:solidFill>
                  <a:srgbClr val="5A5F5E"/>
                </a:solidFill>
              </a:defRPr>
            </a:pPr>
            <a:r>
              <a:rPr lang="en-US" sz="2400" dirty="0">
                <a:solidFill>
                  <a:srgbClr val="5A5F5E"/>
                </a:solidFill>
              </a:rPr>
              <a:t>Cluster 1 : ['Israel', '</a:t>
            </a:r>
            <a:r>
              <a:rPr lang="en-US" sz="2400" dirty="0" err="1">
                <a:solidFill>
                  <a:srgbClr val="5A5F5E"/>
                </a:solidFill>
              </a:rPr>
              <a:t>Turkiye</a:t>
            </a:r>
            <a:r>
              <a:rPr lang="en-US" sz="2400" dirty="0">
                <a:solidFill>
                  <a:srgbClr val="5A5F5E"/>
                </a:solidFill>
              </a:rPr>
              <a:t>']</a:t>
            </a:r>
          </a:p>
          <a:p>
            <a:pPr marL="444500" indent="-444500" hangingPunct="1">
              <a:lnSpc>
                <a:spcPct val="153000"/>
              </a:lnSpc>
              <a:buClr>
                <a:srgbClr val="00376C"/>
              </a:buClr>
              <a:buSzPct val="100000"/>
              <a:buFontTx/>
              <a:buChar char="⊡"/>
              <a:defRPr sz="2400">
                <a:solidFill>
                  <a:srgbClr val="5A5F5E"/>
                </a:solidFill>
              </a:defRPr>
            </a:pPr>
            <a:r>
              <a:rPr lang="en-US" sz="2400" dirty="0">
                <a:solidFill>
                  <a:srgbClr val="5A5F5E"/>
                </a:solidFill>
              </a:rPr>
              <a:t>Cluster 2 :['Bulgaria', 'Colombia', 'Costa Rica', 'Croatia', 'Cyprus', 'Czech Republic', 'Estonia', 'Hungary', 'Ireland', 'Latvia', 'Lithuania', 'Luxembourg', 'Romania', 'Seychelles', 'Slovakia', 'Slovenia', 'United Arab Emirates’]</a:t>
            </a:r>
          </a:p>
          <a:p>
            <a:pPr marL="444500" indent="-444500" hangingPunct="1">
              <a:lnSpc>
                <a:spcPct val="153000"/>
              </a:lnSpc>
              <a:buClr>
                <a:srgbClr val="00376C"/>
              </a:buClr>
              <a:buSzPct val="100000"/>
              <a:buFontTx/>
              <a:buChar char="⊡"/>
              <a:defRPr sz="2400">
                <a:solidFill>
                  <a:srgbClr val="5A5F5E"/>
                </a:solidFill>
              </a:defRPr>
            </a:pPr>
            <a:r>
              <a:rPr lang="en-US" sz="2400" dirty="0">
                <a:solidFill>
                  <a:srgbClr val="5A5F5E"/>
                </a:solidFill>
              </a:rPr>
              <a:t>Cluster 3 : ['China']</a:t>
            </a:r>
          </a:p>
        </p:txBody>
      </p:sp>
    </p:spTree>
    <p:extLst>
      <p:ext uri="{BB962C8B-B14F-4D97-AF65-F5344CB8AC3E}">
        <p14:creationId xmlns:p14="http://schemas.microsoft.com/office/powerpoint/2010/main" val="401236592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F7924-E7DC-C990-E11C-7DEC9906C9AE}"/>
            </a:ext>
          </a:extLst>
        </p:cNvPr>
        <p:cNvGrpSpPr/>
        <p:nvPr/>
      </p:nvGrpSpPr>
      <p:grpSpPr>
        <a:xfrm>
          <a:off x="0" y="0"/>
          <a:ext cx="0" cy="0"/>
          <a:chOff x="0" y="0"/>
          <a:chExt cx="0" cy="0"/>
        </a:xfrm>
      </p:grpSpPr>
      <p:sp>
        <p:nvSpPr>
          <p:cNvPr id="57" name="标题 3">
            <a:extLst>
              <a:ext uri="{FF2B5EF4-FFF2-40B4-BE49-F238E27FC236}">
                <a16:creationId xmlns:a16="http://schemas.microsoft.com/office/drawing/2014/main" id="{7651FD4B-5883-A26D-A3B7-93181A6ACEE3}"/>
              </a:ext>
            </a:extLst>
          </p:cNvPr>
          <p:cNvSpPr txBox="1">
            <a:spLocks noGrp="1"/>
          </p:cNvSpPr>
          <p:nvPr>
            <p:ph type="ctrTitle"/>
          </p:nvPr>
        </p:nvSpPr>
        <p:spPr>
          <a:xfrm>
            <a:off x="761998" y="800296"/>
            <a:ext cx="11458103" cy="721382"/>
          </a:xfrm>
          <a:prstGeom prst="rect">
            <a:avLst/>
          </a:prstGeom>
        </p:spPr>
        <p:txBody>
          <a:bodyPr>
            <a:normAutofit/>
          </a:bodyPr>
          <a:lstStyle/>
          <a:p>
            <a:r>
              <a:rPr lang="en-US" altLang="zh-CN" dirty="0" err="1"/>
              <a:t>conclution</a:t>
            </a:r>
            <a:endParaRPr dirty="0"/>
          </a:p>
        </p:txBody>
      </p:sp>
      <p:sp>
        <p:nvSpPr>
          <p:cNvPr id="58" name="灯片编号占位符 1">
            <a:extLst>
              <a:ext uri="{FF2B5EF4-FFF2-40B4-BE49-F238E27FC236}">
                <a16:creationId xmlns:a16="http://schemas.microsoft.com/office/drawing/2014/main" id="{8167F6BB-6FC9-77C4-77F9-5CC1E219E3F3}"/>
              </a:ext>
            </a:extLst>
          </p:cNvPr>
          <p:cNvSpPr txBox="1">
            <a:spLocks noGrp="1"/>
          </p:cNvSpPr>
          <p:nvPr>
            <p:ph type="sldNum" sz="quarter" idx="4294967295"/>
          </p:nvPr>
        </p:nvSpPr>
        <p:spPr>
          <a:xfrm>
            <a:off x="11980766" y="213146"/>
            <a:ext cx="255525" cy="3990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0000"/>
              </a:lnSpc>
            </a:lvl1pPr>
          </a:lstStyle>
          <a:p>
            <a:fld id="{86CB4B4D-7CA3-9044-876B-883B54F8677D}" type="slidenum">
              <a:rPr/>
              <a:t>14</a:t>
            </a:fld>
            <a:endParaRPr/>
          </a:p>
        </p:txBody>
      </p:sp>
      <p:sp>
        <p:nvSpPr>
          <p:cNvPr id="59" name="文本占位符 5">
            <a:extLst>
              <a:ext uri="{FF2B5EF4-FFF2-40B4-BE49-F238E27FC236}">
                <a16:creationId xmlns:a16="http://schemas.microsoft.com/office/drawing/2014/main" id="{446D2F68-B63E-B7D3-115F-26C23FF2C900}"/>
              </a:ext>
            </a:extLst>
          </p:cNvPr>
          <p:cNvSpPr txBox="1"/>
          <p:nvPr/>
        </p:nvSpPr>
        <p:spPr>
          <a:xfrm>
            <a:off x="761999" y="213146"/>
            <a:ext cx="10606728" cy="398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clustering</a:t>
            </a:r>
          </a:p>
        </p:txBody>
      </p:sp>
      <p:sp>
        <p:nvSpPr>
          <p:cNvPr id="3" name="文本占位符 4">
            <a:extLst>
              <a:ext uri="{FF2B5EF4-FFF2-40B4-BE49-F238E27FC236}">
                <a16:creationId xmlns:a16="http://schemas.microsoft.com/office/drawing/2014/main" id="{DB6B7B5F-E935-275E-8D7C-362DC937E347}"/>
              </a:ext>
            </a:extLst>
          </p:cNvPr>
          <p:cNvSpPr txBox="1">
            <a:spLocks/>
          </p:cNvSpPr>
          <p:nvPr/>
        </p:nvSpPr>
        <p:spPr>
          <a:xfrm>
            <a:off x="600072" y="1624019"/>
            <a:ext cx="11239503" cy="5815006"/>
          </a:xfrm>
          <a:prstGeom prst="rect">
            <a:avLst/>
          </a:prstGeom>
        </p:spPr>
        <p:txBody>
          <a:bodyPr/>
          <a:lstStyle>
            <a:lvl1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1pPr>
            <a:lvl2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2pPr>
            <a:lvl3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3pPr>
            <a:lvl4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4pPr>
            <a:lvl5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5pPr>
            <a:lvl6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6pPr>
            <a:lvl7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7pPr>
            <a:lvl8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8pPr>
            <a:lvl9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9pPr>
          </a:lstStyle>
          <a:p>
            <a:pPr marL="444500" indent="-444500" hangingPunct="1">
              <a:lnSpc>
                <a:spcPct val="150000"/>
              </a:lnSpc>
              <a:buClr>
                <a:srgbClr val="00376C"/>
              </a:buClr>
              <a:buSzPct val="100000"/>
              <a:buFontTx/>
              <a:buChar char="⊡"/>
              <a:defRPr sz="2400">
                <a:solidFill>
                  <a:srgbClr val="5A5F5E"/>
                </a:solidFill>
              </a:defRPr>
            </a:pPr>
            <a:r>
              <a:rPr lang="en-US" sz="2400" dirty="0">
                <a:solidFill>
                  <a:srgbClr val="5A5F5E"/>
                </a:solidFill>
              </a:rPr>
              <a:t>Similarities of the two result:</a:t>
            </a:r>
          </a:p>
          <a:p>
            <a:pPr marL="889000" lvl="1" indent="-444500" hangingPunct="1">
              <a:lnSpc>
                <a:spcPct val="160000"/>
              </a:lnSpc>
              <a:buClr>
                <a:srgbClr val="00376C"/>
              </a:buClr>
              <a:buSzPct val="80000"/>
              <a:buFontTx/>
              <a:buChar char="►"/>
              <a:defRPr sz="2400">
                <a:solidFill>
                  <a:srgbClr val="5A5F5E"/>
                </a:solidFill>
              </a:defRPr>
            </a:pPr>
            <a:r>
              <a:rPr lang="en-US" altLang="zh-CN" sz="2400" dirty="0"/>
              <a:t>Both hierarchical clustering and K-means produce ​​4 distinct clusters​​.</a:t>
            </a:r>
          </a:p>
          <a:p>
            <a:pPr marL="889000" lvl="1" indent="-444500" hangingPunct="1">
              <a:lnSpc>
                <a:spcPct val="160000"/>
              </a:lnSpc>
              <a:buClr>
                <a:srgbClr val="00376C"/>
              </a:buClr>
              <a:buSzPct val="80000"/>
              <a:buFontTx/>
              <a:buChar char="►"/>
              <a:defRPr sz="2400">
                <a:solidFill>
                  <a:srgbClr val="5A5F5E"/>
                </a:solidFill>
              </a:defRPr>
            </a:pPr>
            <a:r>
              <a:rPr lang="en-US" altLang="zh-CN" sz="2400" dirty="0"/>
              <a:t>Both Cluster 0​​ in hierarchical clustering and K-means, consisting of major developed countries (e.g., EU nations, US, Japan, Australia) and key regions (e.g., EU27, Rest of the World), representing ​​mainstream EV markets​​.</a:t>
            </a:r>
          </a:p>
          <a:p>
            <a:pPr marL="444500" indent="-444500" hangingPunct="1">
              <a:lnSpc>
                <a:spcPct val="150000"/>
              </a:lnSpc>
              <a:buClr>
                <a:srgbClr val="00376C"/>
              </a:buClr>
              <a:buSzPct val="100000"/>
              <a:buFontTx/>
              <a:buChar char="⊡"/>
              <a:defRPr sz="2400">
                <a:solidFill>
                  <a:srgbClr val="5A5F5E"/>
                </a:solidFill>
              </a:defRPr>
            </a:pPr>
            <a:r>
              <a:rPr lang="en-US" altLang="zh-CN" sz="2400" dirty="0">
                <a:solidFill>
                  <a:srgbClr val="5A5F5E"/>
                </a:solidFill>
              </a:rPr>
              <a:t>Differences of the two result:</a:t>
            </a:r>
          </a:p>
          <a:p>
            <a:pPr marL="889000" lvl="1" indent="-444500" hangingPunct="1">
              <a:lnSpc>
                <a:spcPct val="160000"/>
              </a:lnSpc>
              <a:buClr>
                <a:srgbClr val="00376C"/>
              </a:buClr>
              <a:buSzPct val="80000"/>
              <a:buFontTx/>
              <a:buChar char="►"/>
              <a:defRPr sz="2400">
                <a:solidFill>
                  <a:srgbClr val="5A5F5E"/>
                </a:solidFill>
              </a:defRPr>
            </a:pPr>
            <a:r>
              <a:rPr lang="en-US" altLang="zh-CN" sz="2400" dirty="0"/>
              <a:t>Hierarchical clustering’s Cluster 2 excludes ​​South Africa​​ but includes ​​United Arab Emirates (UAE)​​.K-means’ Cluster 2 includes ​​South Africa​​ but excludes ​​UAE​​.</a:t>
            </a:r>
          </a:p>
          <a:p>
            <a:pPr marL="889000" lvl="1" indent="-444500" hangingPunct="1">
              <a:lnSpc>
                <a:spcPct val="160000"/>
              </a:lnSpc>
              <a:buClr>
                <a:srgbClr val="00376C"/>
              </a:buClr>
              <a:buSzPct val="80000"/>
              <a:buFontTx/>
              <a:buChar char="►"/>
              <a:defRPr sz="2400">
                <a:solidFill>
                  <a:srgbClr val="5A5F5E"/>
                </a:solidFill>
              </a:defRPr>
            </a:pPr>
            <a:endParaRPr lang="en-US" sz="2400" dirty="0">
              <a:solidFill>
                <a:srgbClr val="5A5F5E"/>
              </a:solidFill>
            </a:endParaRPr>
          </a:p>
        </p:txBody>
      </p:sp>
    </p:spTree>
    <p:extLst>
      <p:ext uri="{BB962C8B-B14F-4D97-AF65-F5344CB8AC3E}">
        <p14:creationId xmlns:p14="http://schemas.microsoft.com/office/powerpoint/2010/main" val="17116329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5F286-1D64-4DA1-EDA1-12EFB609E87A}"/>
            </a:ext>
          </a:extLst>
        </p:cNvPr>
        <p:cNvGrpSpPr/>
        <p:nvPr/>
      </p:nvGrpSpPr>
      <p:grpSpPr>
        <a:xfrm>
          <a:off x="0" y="0"/>
          <a:ext cx="0" cy="0"/>
          <a:chOff x="0" y="0"/>
          <a:chExt cx="0" cy="0"/>
        </a:xfrm>
      </p:grpSpPr>
      <p:sp>
        <p:nvSpPr>
          <p:cNvPr id="57" name="标题 3">
            <a:extLst>
              <a:ext uri="{FF2B5EF4-FFF2-40B4-BE49-F238E27FC236}">
                <a16:creationId xmlns:a16="http://schemas.microsoft.com/office/drawing/2014/main" id="{42745E66-4930-2248-CE7A-F86CD9D828D2}"/>
              </a:ext>
            </a:extLst>
          </p:cNvPr>
          <p:cNvSpPr txBox="1">
            <a:spLocks noGrp="1"/>
          </p:cNvSpPr>
          <p:nvPr>
            <p:ph type="ctrTitle"/>
          </p:nvPr>
        </p:nvSpPr>
        <p:spPr>
          <a:xfrm>
            <a:off x="761998" y="800296"/>
            <a:ext cx="11458103" cy="721382"/>
          </a:xfrm>
          <a:prstGeom prst="rect">
            <a:avLst/>
          </a:prstGeom>
        </p:spPr>
        <p:txBody>
          <a:bodyPr>
            <a:normAutofit/>
          </a:bodyPr>
          <a:lstStyle/>
          <a:p>
            <a:r>
              <a:rPr lang="en-US" altLang="zh-CN" dirty="0" err="1"/>
              <a:t>conclution</a:t>
            </a:r>
            <a:endParaRPr dirty="0"/>
          </a:p>
        </p:txBody>
      </p:sp>
      <p:sp>
        <p:nvSpPr>
          <p:cNvPr id="58" name="灯片编号占位符 1">
            <a:extLst>
              <a:ext uri="{FF2B5EF4-FFF2-40B4-BE49-F238E27FC236}">
                <a16:creationId xmlns:a16="http://schemas.microsoft.com/office/drawing/2014/main" id="{77C57FBF-F643-998C-57AE-4E00E6962B86}"/>
              </a:ext>
            </a:extLst>
          </p:cNvPr>
          <p:cNvSpPr txBox="1">
            <a:spLocks noGrp="1"/>
          </p:cNvSpPr>
          <p:nvPr>
            <p:ph type="sldNum" sz="quarter" idx="4294967295"/>
          </p:nvPr>
        </p:nvSpPr>
        <p:spPr>
          <a:xfrm>
            <a:off x="11980766" y="213146"/>
            <a:ext cx="255525" cy="3990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nSpc>
                <a:spcPct val="90000"/>
              </a:lnSpc>
            </a:lvl1pPr>
          </a:lstStyle>
          <a:p>
            <a:fld id="{86CB4B4D-7CA3-9044-876B-883B54F8677D}" type="slidenum">
              <a:rPr/>
              <a:t>15</a:t>
            </a:fld>
            <a:endParaRPr/>
          </a:p>
        </p:txBody>
      </p:sp>
      <p:sp>
        <p:nvSpPr>
          <p:cNvPr id="59" name="文本占位符 5">
            <a:extLst>
              <a:ext uri="{FF2B5EF4-FFF2-40B4-BE49-F238E27FC236}">
                <a16:creationId xmlns:a16="http://schemas.microsoft.com/office/drawing/2014/main" id="{E674B214-2C50-0BEC-F06F-743D7DD20291}"/>
              </a:ext>
            </a:extLst>
          </p:cNvPr>
          <p:cNvSpPr txBox="1"/>
          <p:nvPr/>
        </p:nvSpPr>
        <p:spPr>
          <a:xfrm>
            <a:off x="761999" y="213146"/>
            <a:ext cx="10606728" cy="398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clustering</a:t>
            </a:r>
          </a:p>
        </p:txBody>
      </p:sp>
      <p:sp>
        <p:nvSpPr>
          <p:cNvPr id="3" name="文本占位符 4">
            <a:extLst>
              <a:ext uri="{FF2B5EF4-FFF2-40B4-BE49-F238E27FC236}">
                <a16:creationId xmlns:a16="http://schemas.microsoft.com/office/drawing/2014/main" id="{55CA4496-F56B-F3E3-96E8-935893C1678D}"/>
              </a:ext>
            </a:extLst>
          </p:cNvPr>
          <p:cNvSpPr txBox="1">
            <a:spLocks/>
          </p:cNvSpPr>
          <p:nvPr/>
        </p:nvSpPr>
        <p:spPr>
          <a:xfrm>
            <a:off x="685797" y="1243019"/>
            <a:ext cx="11201403" cy="7262806"/>
          </a:xfrm>
          <a:prstGeom prst="rect">
            <a:avLst/>
          </a:prstGeom>
        </p:spPr>
        <p:txBody>
          <a:bodyPr/>
          <a:lstStyle>
            <a:lvl1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1pPr>
            <a:lvl2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2pPr>
            <a:lvl3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3pPr>
            <a:lvl4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4pPr>
            <a:lvl5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5pPr>
            <a:lvl6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6pPr>
            <a:lvl7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7pPr>
            <a:lvl8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8pPr>
            <a:lvl9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9pPr>
          </a:lstStyle>
          <a:p>
            <a:pPr marL="444500" indent="-444500" hangingPunct="1">
              <a:lnSpc>
                <a:spcPct val="150000"/>
              </a:lnSpc>
              <a:buClr>
                <a:srgbClr val="00376C"/>
              </a:buClr>
              <a:buSzPct val="100000"/>
              <a:buFontTx/>
              <a:buChar char="⊡"/>
              <a:defRPr sz="2400">
                <a:solidFill>
                  <a:srgbClr val="5A5F5E"/>
                </a:solidFill>
              </a:defRPr>
            </a:pPr>
            <a:endParaRPr lang="en-US" sz="2400" dirty="0">
              <a:solidFill>
                <a:srgbClr val="5A5F5E"/>
              </a:solidFill>
            </a:endParaRPr>
          </a:p>
          <a:p>
            <a:pPr marL="444500" indent="-444500" hangingPunct="1">
              <a:lnSpc>
                <a:spcPct val="150000"/>
              </a:lnSpc>
              <a:buClr>
                <a:srgbClr val="00376C"/>
              </a:buClr>
              <a:buSzPct val="100000"/>
              <a:buFontTx/>
              <a:buChar char="⊡"/>
              <a:defRPr sz="2400">
                <a:solidFill>
                  <a:srgbClr val="5A5F5E"/>
                </a:solidFill>
              </a:defRPr>
            </a:pPr>
            <a:r>
              <a:rPr lang="en-US" altLang="zh-CN" sz="2400" dirty="0" err="1"/>
              <a:t>kmeans</a:t>
            </a:r>
            <a:r>
              <a:rPr lang="en-US" altLang="zh-CN" sz="2400" dirty="0"/>
              <a:t> and hierarchical clustering get the similar results,</a:t>
            </a:r>
            <a:r>
              <a:rPr lang="en-US" altLang="zh-CN" sz="2400" dirty="0">
                <a:solidFill>
                  <a:srgbClr val="5A5F5E"/>
                </a:solidFill>
              </a:rPr>
              <a:t> the results are accurate.</a:t>
            </a:r>
          </a:p>
          <a:p>
            <a:pPr marL="444500" indent="-444500" hangingPunct="1">
              <a:lnSpc>
                <a:spcPct val="150000"/>
              </a:lnSpc>
              <a:buClr>
                <a:srgbClr val="00376C"/>
              </a:buClr>
              <a:buSzPct val="100000"/>
              <a:buFontTx/>
              <a:buChar char="⊡"/>
              <a:defRPr sz="2400">
                <a:solidFill>
                  <a:srgbClr val="5A5F5E"/>
                </a:solidFill>
              </a:defRPr>
            </a:pPr>
            <a:r>
              <a:rPr lang="en-US" altLang="zh-CN" sz="2400" dirty="0">
                <a:solidFill>
                  <a:srgbClr val="5A5F5E"/>
                </a:solidFill>
              </a:rPr>
              <a:t>Two clusters shows four different kinds of EV markets in the past 10 years :</a:t>
            </a:r>
            <a:endParaRPr lang="en-US" sz="2400" dirty="0">
              <a:solidFill>
                <a:srgbClr val="5A5F5E"/>
              </a:solidFill>
            </a:endParaRPr>
          </a:p>
          <a:p>
            <a:pPr marL="889000" lvl="1" indent="-444500" hangingPunct="1">
              <a:lnSpc>
                <a:spcPct val="160000"/>
              </a:lnSpc>
              <a:buClr>
                <a:srgbClr val="00376C"/>
              </a:buClr>
              <a:buSzPct val="80000"/>
              <a:buFontTx/>
              <a:buChar char="►"/>
              <a:defRPr sz="2400">
                <a:solidFill>
                  <a:srgbClr val="5A5F5E"/>
                </a:solidFill>
              </a:defRPr>
            </a:pPr>
            <a:r>
              <a:rPr lang="en-US" sz="2400" dirty="0">
                <a:solidFill>
                  <a:srgbClr val="5A5F5E"/>
                </a:solidFill>
              </a:rPr>
              <a:t>Leader</a:t>
            </a:r>
            <a:r>
              <a:rPr lang="en-US" altLang="zh-CN" sz="2400" dirty="0">
                <a:solidFill>
                  <a:srgbClr val="5A5F5E"/>
                </a:solidFill>
                <a:sym typeface="Wingdings" panose="05000000000000000000" pitchFamily="2" charset="2"/>
              </a:rPr>
              <a:t>(China):holds an absolute leading position in EV sales share , with market size and penetration rate, significantly ahead of other countries.</a:t>
            </a:r>
            <a:endParaRPr lang="en-US" sz="2400" dirty="0">
              <a:solidFill>
                <a:srgbClr val="5A5F5E"/>
              </a:solidFill>
            </a:endParaRPr>
          </a:p>
          <a:p>
            <a:pPr marL="889000" lvl="1" indent="-444500" hangingPunct="1">
              <a:lnSpc>
                <a:spcPct val="160000"/>
              </a:lnSpc>
              <a:buClr>
                <a:srgbClr val="00376C"/>
              </a:buClr>
              <a:buSzPct val="80000"/>
              <a:buFontTx/>
              <a:buChar char="►"/>
              <a:defRPr sz="2400">
                <a:solidFill>
                  <a:srgbClr val="5A5F5E"/>
                </a:solidFill>
              </a:defRPr>
            </a:pPr>
            <a:r>
              <a:rPr lang="en-US" altLang="zh-CN" sz="2400" dirty="0">
                <a:solidFill>
                  <a:srgbClr val="5A5F5E"/>
                </a:solidFill>
              </a:rPr>
              <a:t>Fast Followers(Australia, Austria, Belgium, </a:t>
            </a:r>
            <a:r>
              <a:rPr lang="en-US" altLang="zh-CN" sz="2400" dirty="0" err="1">
                <a:solidFill>
                  <a:srgbClr val="5A5F5E"/>
                </a:solidFill>
              </a:rPr>
              <a:t>Brazil,etc</a:t>
            </a:r>
            <a:r>
              <a:rPr lang="en-US" altLang="zh-CN" sz="2400" dirty="0">
                <a:solidFill>
                  <a:srgbClr val="5A5F5E"/>
                </a:solidFill>
              </a:rPr>
              <a:t>.): relatively large proportion</a:t>
            </a:r>
            <a:r>
              <a:rPr lang="en-US" altLang="zh-CN" sz="2400" dirty="0">
                <a:solidFill>
                  <a:srgbClr val="5A5F5E"/>
                </a:solidFill>
                <a:sym typeface="Wingdings" panose="05000000000000000000" pitchFamily="2" charset="2"/>
              </a:rPr>
              <a:t> in EV sales share </a:t>
            </a:r>
            <a:endParaRPr lang="en-US" altLang="zh-CN" sz="2400" dirty="0">
              <a:solidFill>
                <a:srgbClr val="5A5F5E"/>
              </a:solidFill>
            </a:endParaRPr>
          </a:p>
          <a:p>
            <a:pPr marL="889000" lvl="1" indent="-444500" hangingPunct="1">
              <a:lnSpc>
                <a:spcPct val="160000"/>
              </a:lnSpc>
              <a:buClr>
                <a:srgbClr val="00376C"/>
              </a:buClr>
              <a:buSzPct val="80000"/>
              <a:buFontTx/>
              <a:buChar char="►"/>
              <a:defRPr sz="2400">
                <a:solidFill>
                  <a:srgbClr val="5A5F5E"/>
                </a:solidFill>
              </a:defRPr>
            </a:pPr>
            <a:r>
              <a:rPr lang="en-US" altLang="zh-CN" sz="2400" dirty="0">
                <a:solidFill>
                  <a:srgbClr val="5A5F5E"/>
                </a:solidFill>
              </a:rPr>
              <a:t>Emerging Market(Israel, Türkiye)</a:t>
            </a:r>
            <a:r>
              <a:rPr lang="en-US" sz="2400" dirty="0">
                <a:solidFill>
                  <a:srgbClr val="5A5F5E"/>
                </a:solidFill>
              </a:rPr>
              <a:t>: great growth potential, infrastructure still needs to be improved.</a:t>
            </a:r>
          </a:p>
          <a:p>
            <a:pPr marL="889000" lvl="1" indent="-444500" hangingPunct="1">
              <a:lnSpc>
                <a:spcPct val="160000"/>
              </a:lnSpc>
              <a:buClr>
                <a:srgbClr val="00376C"/>
              </a:buClr>
              <a:buSzPct val="80000"/>
              <a:buFontTx/>
              <a:buChar char="►"/>
              <a:defRPr sz="2400">
                <a:solidFill>
                  <a:srgbClr val="5A5F5E"/>
                </a:solidFill>
              </a:defRPr>
            </a:pPr>
            <a:r>
              <a:rPr lang="en-US" altLang="zh-CN" sz="2400" dirty="0">
                <a:solidFill>
                  <a:srgbClr val="5A5F5E"/>
                </a:solidFill>
              </a:rPr>
              <a:t>Laggard(Bulgaria, Colombia, Croatia): EV market not been scaled up yet , lack of EV infrastructure</a:t>
            </a:r>
          </a:p>
        </p:txBody>
      </p:sp>
    </p:spTree>
    <p:extLst>
      <p:ext uri="{BB962C8B-B14F-4D97-AF65-F5344CB8AC3E}">
        <p14:creationId xmlns:p14="http://schemas.microsoft.com/office/powerpoint/2010/main" val="312163188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E57E7-CF13-492B-43BE-0CD0D0FD83F4}"/>
            </a:ext>
          </a:extLst>
        </p:cNvPr>
        <p:cNvGrpSpPr/>
        <p:nvPr/>
      </p:nvGrpSpPr>
      <p:grpSpPr>
        <a:xfrm>
          <a:off x="0" y="0"/>
          <a:ext cx="0" cy="0"/>
          <a:chOff x="0" y="0"/>
          <a:chExt cx="0" cy="0"/>
        </a:xfrm>
      </p:grpSpPr>
      <p:sp>
        <p:nvSpPr>
          <p:cNvPr id="56" name="文本占位符 4">
            <a:extLst>
              <a:ext uri="{FF2B5EF4-FFF2-40B4-BE49-F238E27FC236}">
                <a16:creationId xmlns:a16="http://schemas.microsoft.com/office/drawing/2014/main" id="{E89BC0DE-8309-95D3-2189-31DC04EB32A0}"/>
              </a:ext>
            </a:extLst>
          </p:cNvPr>
          <p:cNvSpPr txBox="1">
            <a:spLocks noGrp="1"/>
          </p:cNvSpPr>
          <p:nvPr>
            <p:ph type="subTitle" idx="4294967295"/>
          </p:nvPr>
        </p:nvSpPr>
        <p:spPr>
          <a:xfrm>
            <a:off x="762000" y="1709794"/>
            <a:ext cx="11480800" cy="6943671"/>
          </a:xfrm>
          <a:prstGeom prst="rect">
            <a:avLst/>
          </a:prstGeom>
        </p:spPr>
        <p:txBody>
          <a:bodyPr/>
          <a:lstStyle/>
          <a:p>
            <a:pPr marL="444500" indent="-444500">
              <a:lnSpc>
                <a:spcPct val="153000"/>
              </a:lnSpc>
              <a:buClr>
                <a:srgbClr val="00376C"/>
              </a:buClr>
              <a:buSzPct val="100000"/>
              <a:buChar char="⊡"/>
              <a:defRPr sz="2400">
                <a:solidFill>
                  <a:srgbClr val="5A5F5E"/>
                </a:solidFill>
              </a:defRPr>
            </a:pPr>
            <a:r>
              <a:rPr lang="en-US" altLang="zh-CN" sz="2400" dirty="0"/>
              <a:t>A report from the International Energy Agency (IEA) examines the latest trends in EV market developments, policy frameworks, and climate ambitions, with data and projections spanning 2022 to 2030.</a:t>
            </a:r>
            <a:endParaRPr lang="en-US" dirty="0"/>
          </a:p>
          <a:p>
            <a:pPr marL="444500" indent="-444500">
              <a:lnSpc>
                <a:spcPct val="153000"/>
              </a:lnSpc>
              <a:buClr>
                <a:srgbClr val="00376C"/>
              </a:buClr>
              <a:buSzPct val="100000"/>
              <a:buChar char="⊡"/>
              <a:defRPr sz="2400">
                <a:solidFill>
                  <a:srgbClr val="5A5F5E"/>
                </a:solidFill>
              </a:defRPr>
            </a:pPr>
            <a:r>
              <a:rPr lang="en-US" altLang="zh-CN" sz="2400" dirty="0"/>
              <a:t>Covers record EV sales, charging infrastructure expansion, battery demand, supply chain policies, and the electrification of heavy-duty vehicles</a:t>
            </a:r>
            <a:endParaRPr dirty="0"/>
          </a:p>
        </p:txBody>
      </p:sp>
      <p:sp>
        <p:nvSpPr>
          <p:cNvPr id="57" name="标题 3">
            <a:extLst>
              <a:ext uri="{FF2B5EF4-FFF2-40B4-BE49-F238E27FC236}">
                <a16:creationId xmlns:a16="http://schemas.microsoft.com/office/drawing/2014/main" id="{47ADA52B-B2D9-F996-4446-C466E96FB0AA}"/>
              </a:ext>
            </a:extLst>
          </p:cNvPr>
          <p:cNvSpPr txBox="1">
            <a:spLocks noGrp="1"/>
          </p:cNvSpPr>
          <p:nvPr>
            <p:ph type="ctrTitle"/>
          </p:nvPr>
        </p:nvSpPr>
        <p:spPr>
          <a:xfrm>
            <a:off x="761998" y="800296"/>
            <a:ext cx="11458103" cy="721382"/>
          </a:xfrm>
          <a:prstGeom prst="rect">
            <a:avLst/>
          </a:prstGeom>
        </p:spPr>
        <p:txBody>
          <a:bodyPr>
            <a:normAutofit/>
          </a:bodyPr>
          <a:lstStyle/>
          <a:p>
            <a:r>
              <a:rPr lang="en-US" altLang="zh-CN" dirty="0"/>
              <a:t>GEO2023:Data Description</a:t>
            </a:r>
            <a:endParaRPr dirty="0"/>
          </a:p>
        </p:txBody>
      </p:sp>
      <p:sp>
        <p:nvSpPr>
          <p:cNvPr id="58" name="灯片编号占位符 1">
            <a:extLst>
              <a:ext uri="{FF2B5EF4-FFF2-40B4-BE49-F238E27FC236}">
                <a16:creationId xmlns:a16="http://schemas.microsoft.com/office/drawing/2014/main" id="{919B0828-ACF1-DE9B-9C94-71B70BB6E69C}"/>
              </a:ext>
            </a:extLst>
          </p:cNvPr>
          <p:cNvSpPr txBox="1">
            <a:spLocks noGrp="1"/>
          </p:cNvSpPr>
          <p:nvPr>
            <p:ph type="sldNum" sz="quarter" idx="4294967295"/>
          </p:nvPr>
        </p:nvSpPr>
        <p:spPr>
          <a:xfrm>
            <a:off x="11980766" y="213146"/>
            <a:ext cx="255525" cy="3990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0000"/>
              </a:lnSpc>
            </a:lvl1pPr>
          </a:lstStyle>
          <a:p>
            <a:fld id="{86CB4B4D-7CA3-9044-876B-883B54F8677D}" type="slidenum">
              <a:rPr/>
              <a:t>16</a:t>
            </a:fld>
            <a:endParaRPr/>
          </a:p>
        </p:txBody>
      </p:sp>
      <p:sp>
        <p:nvSpPr>
          <p:cNvPr id="59" name="文本占位符 5">
            <a:extLst>
              <a:ext uri="{FF2B5EF4-FFF2-40B4-BE49-F238E27FC236}">
                <a16:creationId xmlns:a16="http://schemas.microsoft.com/office/drawing/2014/main" id="{2A7B465A-5CB1-74C9-8E6E-D0289EDDF605}"/>
              </a:ext>
            </a:extLst>
          </p:cNvPr>
          <p:cNvSpPr txBox="1"/>
          <p:nvPr/>
        </p:nvSpPr>
        <p:spPr>
          <a:xfrm>
            <a:off x="761999" y="213146"/>
            <a:ext cx="10606728" cy="398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Topic Modeling with LDA</a:t>
            </a:r>
          </a:p>
        </p:txBody>
      </p:sp>
      <p:pic>
        <p:nvPicPr>
          <p:cNvPr id="3" name="图片 2">
            <a:extLst>
              <a:ext uri="{FF2B5EF4-FFF2-40B4-BE49-F238E27FC236}">
                <a16:creationId xmlns:a16="http://schemas.microsoft.com/office/drawing/2014/main" id="{247D5749-125F-33A9-45CA-6E78313D0531}"/>
              </a:ext>
            </a:extLst>
          </p:cNvPr>
          <p:cNvPicPr>
            <a:picLocks noChangeAspect="1"/>
          </p:cNvPicPr>
          <p:nvPr/>
        </p:nvPicPr>
        <p:blipFill>
          <a:blip r:embed="rId2"/>
          <a:stretch>
            <a:fillRect/>
          </a:stretch>
        </p:blipFill>
        <p:spPr>
          <a:xfrm>
            <a:off x="1363272" y="4935776"/>
            <a:ext cx="2742473" cy="3905805"/>
          </a:xfrm>
          <a:prstGeom prst="rect">
            <a:avLst/>
          </a:prstGeom>
        </p:spPr>
      </p:pic>
      <p:pic>
        <p:nvPicPr>
          <p:cNvPr id="6" name="图片 5">
            <a:extLst>
              <a:ext uri="{FF2B5EF4-FFF2-40B4-BE49-F238E27FC236}">
                <a16:creationId xmlns:a16="http://schemas.microsoft.com/office/drawing/2014/main" id="{3B585A29-52E6-C705-C024-A41C0457C74C}"/>
              </a:ext>
            </a:extLst>
          </p:cNvPr>
          <p:cNvPicPr>
            <a:picLocks noChangeAspect="1"/>
          </p:cNvPicPr>
          <p:nvPr/>
        </p:nvPicPr>
        <p:blipFill>
          <a:blip r:embed="rId3"/>
          <a:stretch>
            <a:fillRect/>
          </a:stretch>
        </p:blipFill>
        <p:spPr>
          <a:xfrm>
            <a:off x="4534369" y="4935776"/>
            <a:ext cx="2771709" cy="3905804"/>
          </a:xfrm>
          <a:prstGeom prst="rect">
            <a:avLst/>
          </a:prstGeom>
        </p:spPr>
      </p:pic>
    </p:spTree>
    <p:extLst>
      <p:ext uri="{BB962C8B-B14F-4D97-AF65-F5344CB8AC3E}">
        <p14:creationId xmlns:p14="http://schemas.microsoft.com/office/powerpoint/2010/main" val="299865505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85D49-7649-982E-615F-4AB602CF5D55}"/>
            </a:ext>
          </a:extLst>
        </p:cNvPr>
        <p:cNvGrpSpPr/>
        <p:nvPr/>
      </p:nvGrpSpPr>
      <p:grpSpPr>
        <a:xfrm>
          <a:off x="0" y="0"/>
          <a:ext cx="0" cy="0"/>
          <a:chOff x="0" y="0"/>
          <a:chExt cx="0" cy="0"/>
        </a:xfrm>
      </p:grpSpPr>
      <p:sp>
        <p:nvSpPr>
          <p:cNvPr id="56" name="文本占位符 4">
            <a:extLst>
              <a:ext uri="{FF2B5EF4-FFF2-40B4-BE49-F238E27FC236}">
                <a16:creationId xmlns:a16="http://schemas.microsoft.com/office/drawing/2014/main" id="{D0BAEB0B-6800-B305-E36D-E51FAE0D0E59}"/>
              </a:ext>
            </a:extLst>
          </p:cNvPr>
          <p:cNvSpPr txBox="1">
            <a:spLocks noGrp="1"/>
          </p:cNvSpPr>
          <p:nvPr>
            <p:ph type="subTitle" idx="4294967295"/>
          </p:nvPr>
        </p:nvSpPr>
        <p:spPr>
          <a:xfrm>
            <a:off x="762001" y="1709794"/>
            <a:ext cx="5943600" cy="6943671"/>
          </a:xfrm>
          <a:prstGeom prst="rect">
            <a:avLst/>
          </a:prstGeom>
        </p:spPr>
        <p:txBody>
          <a:bodyPr/>
          <a:lstStyle/>
          <a:p>
            <a:pPr marL="444500" indent="-444500">
              <a:lnSpc>
                <a:spcPct val="150000"/>
              </a:lnSpc>
              <a:buClr>
                <a:srgbClr val="00376C"/>
              </a:buClr>
              <a:buSzPct val="100000"/>
              <a:buChar char="⊡"/>
              <a:defRPr sz="2400">
                <a:solidFill>
                  <a:srgbClr val="5A5F5E"/>
                </a:solidFill>
              </a:defRPr>
            </a:pPr>
            <a:r>
              <a:rPr lang="en-US" altLang="zh-CN" dirty="0"/>
              <a:t>The heatmap with keywords and topics.</a:t>
            </a:r>
          </a:p>
          <a:p>
            <a:pPr marL="444500" indent="-444500">
              <a:lnSpc>
                <a:spcPct val="150000"/>
              </a:lnSpc>
              <a:buClr>
                <a:srgbClr val="00376C"/>
              </a:buClr>
              <a:buSzPct val="100000"/>
              <a:buFontTx/>
              <a:buChar char="⊡"/>
              <a:defRPr sz="2400">
                <a:solidFill>
                  <a:srgbClr val="5A5F5E"/>
                </a:solidFill>
              </a:defRPr>
            </a:pPr>
            <a:r>
              <a:rPr lang="en-US" altLang="zh-CN" dirty="0"/>
              <a:t>Eight topic:</a:t>
            </a:r>
            <a:endParaRPr lang="en-US" altLang="zh-CN" sz="2400" dirty="0">
              <a:solidFill>
                <a:srgbClr val="5A5F5E"/>
              </a:solidFill>
            </a:endParaRPr>
          </a:p>
          <a:p>
            <a:pPr marL="889000" lvl="1" indent="-444500">
              <a:lnSpc>
                <a:spcPct val="160000"/>
              </a:lnSpc>
              <a:buClr>
                <a:srgbClr val="00376C"/>
              </a:buClr>
              <a:buSzPct val="80000"/>
              <a:buFontTx/>
              <a:buChar char="►"/>
              <a:defRPr sz="2400">
                <a:solidFill>
                  <a:srgbClr val="5A5F5E"/>
                </a:solidFill>
              </a:defRPr>
            </a:pPr>
            <a:r>
              <a:rPr lang="en-US" altLang="zh-CN" sz="2400" dirty="0"/>
              <a:t>Battery Technology Route</a:t>
            </a:r>
          </a:p>
          <a:p>
            <a:pPr marL="889000" lvl="1" indent="-444500">
              <a:lnSpc>
                <a:spcPct val="160000"/>
              </a:lnSpc>
              <a:buClr>
                <a:srgbClr val="00376C"/>
              </a:buClr>
              <a:buSzPct val="80000"/>
              <a:buFontTx/>
              <a:buChar char="►"/>
              <a:defRPr sz="2400">
                <a:solidFill>
                  <a:srgbClr val="5A5F5E"/>
                </a:solidFill>
              </a:defRPr>
            </a:pPr>
            <a:r>
              <a:rPr lang="en-US" altLang="zh-CN" sz="2400" dirty="0"/>
              <a:t>Regional Market Differences</a:t>
            </a:r>
          </a:p>
          <a:p>
            <a:pPr marL="889000" lvl="1" indent="-444500">
              <a:lnSpc>
                <a:spcPct val="160000"/>
              </a:lnSpc>
              <a:buClr>
                <a:srgbClr val="00376C"/>
              </a:buClr>
              <a:buSzPct val="80000"/>
              <a:buFontTx/>
              <a:buChar char="►"/>
              <a:defRPr sz="2400">
                <a:solidFill>
                  <a:srgbClr val="5A5F5E"/>
                </a:solidFill>
              </a:defRPr>
            </a:pPr>
            <a:r>
              <a:rPr lang="en-US" altLang="zh-CN" sz="2400" dirty="0"/>
              <a:t>policy Tools</a:t>
            </a:r>
          </a:p>
          <a:p>
            <a:pPr marL="889000" lvl="1" indent="-444500">
              <a:lnSpc>
                <a:spcPct val="160000"/>
              </a:lnSpc>
              <a:buClr>
                <a:srgbClr val="00376C"/>
              </a:buClr>
              <a:buSzPct val="80000"/>
              <a:buFontTx/>
              <a:buChar char="►"/>
              <a:defRPr sz="2400">
                <a:solidFill>
                  <a:srgbClr val="5A5F5E"/>
                </a:solidFill>
              </a:defRPr>
            </a:pPr>
            <a:r>
              <a:rPr lang="en-US" altLang="zh-CN" sz="2400" dirty="0"/>
              <a:t>Supply Chain</a:t>
            </a:r>
          </a:p>
          <a:p>
            <a:pPr marL="444500" indent="-444500">
              <a:lnSpc>
                <a:spcPct val="150000"/>
              </a:lnSpc>
              <a:buClr>
                <a:srgbClr val="00376C"/>
              </a:buClr>
              <a:buSzPct val="100000"/>
              <a:buChar char="⊡"/>
              <a:defRPr sz="2400">
                <a:solidFill>
                  <a:srgbClr val="5A5F5E"/>
                </a:solidFill>
              </a:defRPr>
            </a:pPr>
            <a:endParaRPr lang="en-US" altLang="zh-CN" dirty="0"/>
          </a:p>
        </p:txBody>
      </p:sp>
      <p:sp>
        <p:nvSpPr>
          <p:cNvPr id="57" name="标题 3">
            <a:extLst>
              <a:ext uri="{FF2B5EF4-FFF2-40B4-BE49-F238E27FC236}">
                <a16:creationId xmlns:a16="http://schemas.microsoft.com/office/drawing/2014/main" id="{0A615E3C-6BB0-3670-1352-BAF8F23C5CE9}"/>
              </a:ext>
            </a:extLst>
          </p:cNvPr>
          <p:cNvSpPr txBox="1">
            <a:spLocks noGrp="1"/>
          </p:cNvSpPr>
          <p:nvPr>
            <p:ph type="ctrTitle"/>
          </p:nvPr>
        </p:nvSpPr>
        <p:spPr>
          <a:xfrm>
            <a:off x="761998" y="800296"/>
            <a:ext cx="11458103" cy="721382"/>
          </a:xfrm>
          <a:prstGeom prst="rect">
            <a:avLst/>
          </a:prstGeom>
        </p:spPr>
        <p:txBody>
          <a:bodyPr>
            <a:normAutofit/>
          </a:bodyPr>
          <a:lstStyle/>
          <a:p>
            <a:r>
              <a:rPr lang="en-US" altLang="zh-CN" dirty="0"/>
              <a:t>GEO2023:Topic Modeling with LDA</a:t>
            </a:r>
            <a:endParaRPr dirty="0"/>
          </a:p>
        </p:txBody>
      </p:sp>
      <p:sp>
        <p:nvSpPr>
          <p:cNvPr id="58" name="灯片编号占位符 1">
            <a:extLst>
              <a:ext uri="{FF2B5EF4-FFF2-40B4-BE49-F238E27FC236}">
                <a16:creationId xmlns:a16="http://schemas.microsoft.com/office/drawing/2014/main" id="{2CD85CF0-F722-2C96-87BC-2022128DBB36}"/>
              </a:ext>
            </a:extLst>
          </p:cNvPr>
          <p:cNvSpPr txBox="1">
            <a:spLocks noGrp="1"/>
          </p:cNvSpPr>
          <p:nvPr>
            <p:ph type="sldNum" sz="quarter" idx="4294967295"/>
          </p:nvPr>
        </p:nvSpPr>
        <p:spPr>
          <a:xfrm>
            <a:off x="11980766" y="213146"/>
            <a:ext cx="255525" cy="3990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nSpc>
                <a:spcPct val="90000"/>
              </a:lnSpc>
            </a:lvl1pPr>
          </a:lstStyle>
          <a:p>
            <a:fld id="{86CB4B4D-7CA3-9044-876B-883B54F8677D}" type="slidenum">
              <a:rPr/>
              <a:t>17</a:t>
            </a:fld>
            <a:endParaRPr/>
          </a:p>
        </p:txBody>
      </p:sp>
      <p:sp>
        <p:nvSpPr>
          <p:cNvPr id="59" name="文本占位符 5">
            <a:extLst>
              <a:ext uri="{FF2B5EF4-FFF2-40B4-BE49-F238E27FC236}">
                <a16:creationId xmlns:a16="http://schemas.microsoft.com/office/drawing/2014/main" id="{567353EC-6DB0-36F2-2425-A5ACA3CF6DEC}"/>
              </a:ext>
            </a:extLst>
          </p:cNvPr>
          <p:cNvSpPr txBox="1"/>
          <p:nvPr/>
        </p:nvSpPr>
        <p:spPr>
          <a:xfrm>
            <a:off x="761999" y="213146"/>
            <a:ext cx="10606728" cy="398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Topic Modeling with LDA</a:t>
            </a:r>
          </a:p>
        </p:txBody>
      </p:sp>
      <p:pic>
        <p:nvPicPr>
          <p:cNvPr id="9" name="图片 8">
            <a:extLst>
              <a:ext uri="{FF2B5EF4-FFF2-40B4-BE49-F238E27FC236}">
                <a16:creationId xmlns:a16="http://schemas.microsoft.com/office/drawing/2014/main" id="{4A19E106-754E-7317-20BF-B7ABD86AC9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35887" y="1023937"/>
            <a:ext cx="3003638" cy="8179718"/>
          </a:xfrm>
          <a:prstGeom prst="rect">
            <a:avLst/>
          </a:prstGeom>
        </p:spPr>
      </p:pic>
    </p:spTree>
    <p:extLst>
      <p:ext uri="{BB962C8B-B14F-4D97-AF65-F5344CB8AC3E}">
        <p14:creationId xmlns:p14="http://schemas.microsoft.com/office/powerpoint/2010/main" val="98127780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6FD7D-3855-5860-8482-10591E051763}"/>
            </a:ext>
          </a:extLst>
        </p:cNvPr>
        <p:cNvGrpSpPr/>
        <p:nvPr/>
      </p:nvGrpSpPr>
      <p:grpSpPr>
        <a:xfrm>
          <a:off x="0" y="0"/>
          <a:ext cx="0" cy="0"/>
          <a:chOff x="0" y="0"/>
          <a:chExt cx="0" cy="0"/>
        </a:xfrm>
      </p:grpSpPr>
      <p:sp>
        <p:nvSpPr>
          <p:cNvPr id="57" name="标题 3">
            <a:extLst>
              <a:ext uri="{FF2B5EF4-FFF2-40B4-BE49-F238E27FC236}">
                <a16:creationId xmlns:a16="http://schemas.microsoft.com/office/drawing/2014/main" id="{337AE1F5-7BC7-6E1E-2D36-7DDFB3854641}"/>
              </a:ext>
            </a:extLst>
          </p:cNvPr>
          <p:cNvSpPr txBox="1">
            <a:spLocks noGrp="1"/>
          </p:cNvSpPr>
          <p:nvPr>
            <p:ph type="ctrTitle"/>
          </p:nvPr>
        </p:nvSpPr>
        <p:spPr>
          <a:xfrm>
            <a:off x="761998" y="800296"/>
            <a:ext cx="11458103" cy="721382"/>
          </a:xfrm>
          <a:prstGeom prst="rect">
            <a:avLst/>
          </a:prstGeom>
        </p:spPr>
        <p:txBody>
          <a:bodyPr>
            <a:normAutofit fontScale="90000"/>
          </a:bodyPr>
          <a:lstStyle/>
          <a:p>
            <a:r>
              <a:rPr lang="en-US" altLang="zh-CN" dirty="0"/>
              <a:t>GEO2023:Topic Word clouds</a:t>
            </a:r>
            <a:br>
              <a:rPr lang="en-US" altLang="zh-CN" dirty="0"/>
            </a:br>
            <a:endParaRPr dirty="0"/>
          </a:p>
        </p:txBody>
      </p:sp>
      <p:sp>
        <p:nvSpPr>
          <p:cNvPr id="58" name="灯片编号占位符 1">
            <a:extLst>
              <a:ext uri="{FF2B5EF4-FFF2-40B4-BE49-F238E27FC236}">
                <a16:creationId xmlns:a16="http://schemas.microsoft.com/office/drawing/2014/main" id="{5AA6D696-DB95-B481-CD14-CC4DFCE75F66}"/>
              </a:ext>
            </a:extLst>
          </p:cNvPr>
          <p:cNvSpPr txBox="1">
            <a:spLocks noGrp="1"/>
          </p:cNvSpPr>
          <p:nvPr>
            <p:ph type="sldNum" sz="quarter" idx="4294967295"/>
          </p:nvPr>
        </p:nvSpPr>
        <p:spPr>
          <a:xfrm>
            <a:off x="11980766" y="213146"/>
            <a:ext cx="255525" cy="3990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0000"/>
              </a:lnSpc>
            </a:lvl1pPr>
          </a:lstStyle>
          <a:p>
            <a:fld id="{86CB4B4D-7CA3-9044-876B-883B54F8677D}" type="slidenum">
              <a:rPr/>
              <a:t>18</a:t>
            </a:fld>
            <a:endParaRPr/>
          </a:p>
        </p:txBody>
      </p:sp>
      <p:sp>
        <p:nvSpPr>
          <p:cNvPr id="59" name="文本占位符 5">
            <a:extLst>
              <a:ext uri="{FF2B5EF4-FFF2-40B4-BE49-F238E27FC236}">
                <a16:creationId xmlns:a16="http://schemas.microsoft.com/office/drawing/2014/main" id="{8A7BEE7C-C13A-0F2B-B757-B8840697F990}"/>
              </a:ext>
            </a:extLst>
          </p:cNvPr>
          <p:cNvSpPr txBox="1"/>
          <p:nvPr/>
        </p:nvSpPr>
        <p:spPr>
          <a:xfrm>
            <a:off x="761999" y="213146"/>
            <a:ext cx="10606728" cy="398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Word clouds</a:t>
            </a:r>
          </a:p>
        </p:txBody>
      </p:sp>
      <p:pic>
        <p:nvPicPr>
          <p:cNvPr id="4" name="图片 3">
            <a:extLst>
              <a:ext uri="{FF2B5EF4-FFF2-40B4-BE49-F238E27FC236}">
                <a16:creationId xmlns:a16="http://schemas.microsoft.com/office/drawing/2014/main" id="{7AC2B669-B5BC-A5F7-131E-82CBFF38AD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1709" y="1886706"/>
            <a:ext cx="10881382" cy="5980188"/>
          </a:xfrm>
          <a:prstGeom prst="rect">
            <a:avLst/>
          </a:prstGeom>
        </p:spPr>
      </p:pic>
    </p:spTree>
    <p:extLst>
      <p:ext uri="{BB962C8B-B14F-4D97-AF65-F5344CB8AC3E}">
        <p14:creationId xmlns:p14="http://schemas.microsoft.com/office/powerpoint/2010/main" val="53674534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8487E-8B69-5072-0562-0AF80DA404C5}"/>
            </a:ext>
          </a:extLst>
        </p:cNvPr>
        <p:cNvGrpSpPr/>
        <p:nvPr/>
      </p:nvGrpSpPr>
      <p:grpSpPr>
        <a:xfrm>
          <a:off x="0" y="0"/>
          <a:ext cx="0" cy="0"/>
          <a:chOff x="0" y="0"/>
          <a:chExt cx="0" cy="0"/>
        </a:xfrm>
      </p:grpSpPr>
      <p:sp>
        <p:nvSpPr>
          <p:cNvPr id="57" name="标题 3">
            <a:extLst>
              <a:ext uri="{FF2B5EF4-FFF2-40B4-BE49-F238E27FC236}">
                <a16:creationId xmlns:a16="http://schemas.microsoft.com/office/drawing/2014/main" id="{E121F7EE-B459-DC3C-7C4F-DE2637E55C57}"/>
              </a:ext>
            </a:extLst>
          </p:cNvPr>
          <p:cNvSpPr txBox="1">
            <a:spLocks noGrp="1"/>
          </p:cNvSpPr>
          <p:nvPr>
            <p:ph type="ctrTitle"/>
          </p:nvPr>
        </p:nvSpPr>
        <p:spPr>
          <a:xfrm>
            <a:off x="761998" y="800296"/>
            <a:ext cx="11458103" cy="721382"/>
          </a:xfrm>
          <a:prstGeom prst="rect">
            <a:avLst/>
          </a:prstGeom>
        </p:spPr>
        <p:txBody>
          <a:bodyPr>
            <a:normAutofit fontScale="90000"/>
          </a:bodyPr>
          <a:lstStyle/>
          <a:p>
            <a:r>
              <a:rPr lang="en-US" altLang="zh-CN" dirty="0"/>
              <a:t>GEO2023:Topic Word clouds</a:t>
            </a:r>
            <a:br>
              <a:rPr lang="en-US" altLang="zh-CN" dirty="0"/>
            </a:br>
            <a:endParaRPr dirty="0"/>
          </a:p>
        </p:txBody>
      </p:sp>
      <p:sp>
        <p:nvSpPr>
          <p:cNvPr id="58" name="灯片编号占位符 1">
            <a:extLst>
              <a:ext uri="{FF2B5EF4-FFF2-40B4-BE49-F238E27FC236}">
                <a16:creationId xmlns:a16="http://schemas.microsoft.com/office/drawing/2014/main" id="{9D67E92B-0715-5534-4574-65891DC195B9}"/>
              </a:ext>
            </a:extLst>
          </p:cNvPr>
          <p:cNvSpPr txBox="1">
            <a:spLocks noGrp="1"/>
          </p:cNvSpPr>
          <p:nvPr>
            <p:ph type="sldNum" sz="quarter" idx="4294967295"/>
          </p:nvPr>
        </p:nvSpPr>
        <p:spPr>
          <a:xfrm>
            <a:off x="11980766" y="213146"/>
            <a:ext cx="255525" cy="3990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nSpc>
                <a:spcPct val="90000"/>
              </a:lnSpc>
            </a:lvl1pPr>
          </a:lstStyle>
          <a:p>
            <a:fld id="{86CB4B4D-7CA3-9044-876B-883B54F8677D}" type="slidenum">
              <a:rPr/>
              <a:t>19</a:t>
            </a:fld>
            <a:endParaRPr/>
          </a:p>
        </p:txBody>
      </p:sp>
      <p:sp>
        <p:nvSpPr>
          <p:cNvPr id="59" name="文本占位符 5">
            <a:extLst>
              <a:ext uri="{FF2B5EF4-FFF2-40B4-BE49-F238E27FC236}">
                <a16:creationId xmlns:a16="http://schemas.microsoft.com/office/drawing/2014/main" id="{7FC305EB-0930-F7FB-7007-A7C3568C93A9}"/>
              </a:ext>
            </a:extLst>
          </p:cNvPr>
          <p:cNvSpPr txBox="1"/>
          <p:nvPr/>
        </p:nvSpPr>
        <p:spPr>
          <a:xfrm>
            <a:off x="761999" y="213146"/>
            <a:ext cx="10606728" cy="398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Word clouds</a:t>
            </a:r>
          </a:p>
        </p:txBody>
      </p:sp>
      <p:pic>
        <p:nvPicPr>
          <p:cNvPr id="6" name="图片 5">
            <a:extLst>
              <a:ext uri="{FF2B5EF4-FFF2-40B4-BE49-F238E27FC236}">
                <a16:creationId xmlns:a16="http://schemas.microsoft.com/office/drawing/2014/main" id="{90E87D37-58C8-C92B-104E-BFFFA3879B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1709" y="1887294"/>
            <a:ext cx="11081078" cy="5979600"/>
          </a:xfrm>
          <a:prstGeom prst="rect">
            <a:avLst/>
          </a:prstGeom>
        </p:spPr>
      </p:pic>
    </p:spTree>
    <p:extLst>
      <p:ext uri="{BB962C8B-B14F-4D97-AF65-F5344CB8AC3E}">
        <p14:creationId xmlns:p14="http://schemas.microsoft.com/office/powerpoint/2010/main" val="57276489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占位符 4"/>
          <p:cNvSpPr txBox="1">
            <a:spLocks noGrp="1"/>
          </p:cNvSpPr>
          <p:nvPr>
            <p:ph type="subTitle" sz="half" idx="4294967295"/>
          </p:nvPr>
        </p:nvSpPr>
        <p:spPr>
          <a:xfrm>
            <a:off x="762000" y="1709794"/>
            <a:ext cx="11480800" cy="5719706"/>
          </a:xfrm>
          <a:prstGeom prst="rect">
            <a:avLst/>
          </a:prstGeom>
        </p:spPr>
        <p:txBody>
          <a:bodyPr>
            <a:normAutofit/>
          </a:bodyPr>
          <a:lstStyle/>
          <a:p>
            <a:pPr marL="444500" indent="-444500">
              <a:lnSpc>
                <a:spcPct val="153000"/>
              </a:lnSpc>
              <a:buClr>
                <a:srgbClr val="00376C"/>
              </a:buClr>
              <a:buSzPct val="100000"/>
              <a:buFontTx/>
              <a:buChar char="⊡"/>
              <a:defRPr sz="2400">
                <a:solidFill>
                  <a:srgbClr val="5A5F5E"/>
                </a:solidFill>
              </a:defRPr>
            </a:pPr>
            <a:r>
              <a:rPr lang="en-US" altLang="zh-CN" sz="2400" dirty="0">
                <a:solidFill>
                  <a:srgbClr val="5A5F5E"/>
                </a:solidFill>
              </a:rPr>
              <a:t>IEA Global EV Data 2024</a:t>
            </a:r>
          </a:p>
          <a:p>
            <a:pPr marL="889000" lvl="1" indent="-444500">
              <a:lnSpc>
                <a:spcPct val="162000"/>
              </a:lnSpc>
              <a:buClr>
                <a:srgbClr val="00376C"/>
              </a:buClr>
              <a:buSzPct val="80000"/>
              <a:buFontTx/>
              <a:buChar char="►"/>
              <a:defRPr sz="2200">
                <a:solidFill>
                  <a:srgbClr val="5A5F5E"/>
                </a:solidFill>
              </a:defRPr>
            </a:pPr>
            <a:r>
              <a:rPr lang="en-US" altLang="zh-CN" sz="2400" dirty="0"/>
              <a:t>Data Visualization</a:t>
            </a:r>
          </a:p>
          <a:p>
            <a:pPr marL="889000" lvl="1" indent="-444500">
              <a:lnSpc>
                <a:spcPct val="162000"/>
              </a:lnSpc>
              <a:buClr>
                <a:srgbClr val="00376C"/>
              </a:buClr>
              <a:buSzPct val="80000"/>
              <a:buFontTx/>
              <a:buChar char="►"/>
              <a:defRPr sz="2200">
                <a:solidFill>
                  <a:srgbClr val="5A5F5E"/>
                </a:solidFill>
              </a:defRPr>
            </a:pPr>
            <a:r>
              <a:rPr lang="en-US" altLang="zh-CN" sz="2400" dirty="0"/>
              <a:t>K-means clustering</a:t>
            </a:r>
          </a:p>
          <a:p>
            <a:pPr marL="889000" lvl="1" indent="-444500">
              <a:lnSpc>
                <a:spcPct val="162000"/>
              </a:lnSpc>
              <a:buClr>
                <a:srgbClr val="00376C"/>
              </a:buClr>
              <a:buSzPct val="80000"/>
              <a:buFontTx/>
              <a:buChar char="►"/>
              <a:defRPr sz="2200">
                <a:solidFill>
                  <a:srgbClr val="5A5F5E"/>
                </a:solidFill>
              </a:defRPr>
            </a:pPr>
            <a:r>
              <a:rPr lang="en-US" altLang="zh-CN" sz="2400" dirty="0"/>
              <a:t>Hierarchical clustering</a:t>
            </a:r>
            <a:endParaRPr lang="en-US" altLang="zh-CN" sz="2400" dirty="0">
              <a:solidFill>
                <a:srgbClr val="5A5F5E"/>
              </a:solidFill>
            </a:endParaRPr>
          </a:p>
          <a:p>
            <a:pPr marL="444500" indent="-444500">
              <a:lnSpc>
                <a:spcPct val="153000"/>
              </a:lnSpc>
              <a:buClr>
                <a:srgbClr val="00376C"/>
              </a:buClr>
              <a:buSzPct val="100000"/>
              <a:buFontTx/>
              <a:buChar char="⊡"/>
              <a:defRPr sz="2400">
                <a:solidFill>
                  <a:srgbClr val="5A5F5E"/>
                </a:solidFill>
              </a:defRPr>
            </a:pPr>
            <a:r>
              <a:rPr lang="en-US" altLang="zh-CN" sz="2400" dirty="0">
                <a:solidFill>
                  <a:srgbClr val="5A5F5E"/>
                </a:solidFill>
              </a:rPr>
              <a:t>GEO 2023</a:t>
            </a:r>
          </a:p>
          <a:p>
            <a:pPr marL="889000" lvl="1" indent="-444500">
              <a:lnSpc>
                <a:spcPct val="162000"/>
              </a:lnSpc>
              <a:buClr>
                <a:srgbClr val="00376C"/>
              </a:buClr>
              <a:buSzPct val="80000"/>
              <a:buFontTx/>
              <a:buChar char="►"/>
              <a:defRPr sz="2200">
                <a:solidFill>
                  <a:srgbClr val="5A5F5E"/>
                </a:solidFill>
              </a:defRPr>
            </a:pPr>
            <a:r>
              <a:rPr lang="en-US" altLang="zh-CN" sz="2400" dirty="0">
                <a:solidFill>
                  <a:srgbClr val="5A5F5E"/>
                </a:solidFill>
              </a:rPr>
              <a:t>Topic Modeling with LDA</a:t>
            </a:r>
          </a:p>
          <a:p>
            <a:pPr marL="889000" lvl="1" indent="-444500">
              <a:lnSpc>
                <a:spcPct val="162000"/>
              </a:lnSpc>
              <a:buClr>
                <a:srgbClr val="00376C"/>
              </a:buClr>
              <a:buSzPct val="80000"/>
              <a:buFontTx/>
              <a:buChar char="►"/>
              <a:defRPr sz="2200">
                <a:solidFill>
                  <a:srgbClr val="5A5F5E"/>
                </a:solidFill>
              </a:defRPr>
            </a:pPr>
            <a:r>
              <a:rPr lang="en-US" altLang="zh-CN" sz="2400" dirty="0">
                <a:solidFill>
                  <a:srgbClr val="5A5F5E"/>
                </a:solidFill>
              </a:rPr>
              <a:t>Word clouds</a:t>
            </a:r>
          </a:p>
          <a:p>
            <a:pPr marL="444500" indent="-444500">
              <a:lnSpc>
                <a:spcPct val="153000"/>
              </a:lnSpc>
              <a:buClr>
                <a:srgbClr val="00376C"/>
              </a:buClr>
              <a:buSzPct val="100000"/>
              <a:buFontTx/>
              <a:buChar char="⊡"/>
              <a:defRPr sz="2400">
                <a:solidFill>
                  <a:srgbClr val="5A5F5E"/>
                </a:solidFill>
              </a:defRPr>
            </a:pPr>
            <a:r>
              <a:rPr lang="en-US" altLang="zh-CN" dirty="0"/>
              <a:t>Regression Analysis</a:t>
            </a:r>
          </a:p>
          <a:p>
            <a:pPr marL="444500" indent="-444500">
              <a:lnSpc>
                <a:spcPct val="153000"/>
              </a:lnSpc>
              <a:buClr>
                <a:srgbClr val="00376C"/>
              </a:buClr>
              <a:buSzPct val="100000"/>
              <a:buFontTx/>
              <a:buChar char="⊡"/>
              <a:defRPr sz="2400">
                <a:solidFill>
                  <a:srgbClr val="5A5F5E"/>
                </a:solidFill>
              </a:defRPr>
            </a:pPr>
            <a:endParaRPr lang="en-US" altLang="zh-CN" sz="2400" dirty="0">
              <a:solidFill>
                <a:srgbClr val="5A5F5E"/>
              </a:solidFill>
            </a:endParaRPr>
          </a:p>
        </p:txBody>
      </p:sp>
      <p:sp>
        <p:nvSpPr>
          <p:cNvPr id="49" name="标题 3"/>
          <p:cNvSpPr txBox="1">
            <a:spLocks noGrp="1"/>
          </p:cNvSpPr>
          <p:nvPr>
            <p:ph type="ctrTitle"/>
          </p:nvPr>
        </p:nvSpPr>
        <p:spPr>
          <a:xfrm>
            <a:off x="761998" y="800296"/>
            <a:ext cx="11458103" cy="721382"/>
          </a:xfrm>
          <a:prstGeom prst="rect">
            <a:avLst/>
          </a:prstGeom>
        </p:spPr>
        <p:txBody>
          <a:bodyPr/>
          <a:lstStyle/>
          <a:p>
            <a:r>
              <a:rPr lang="en-US" altLang="zh-CN" dirty="0"/>
              <a:t>Outlines</a:t>
            </a:r>
          </a:p>
        </p:txBody>
      </p:sp>
      <p:sp>
        <p:nvSpPr>
          <p:cNvPr id="50" name="灯片编号占位符 1"/>
          <p:cNvSpPr txBox="1">
            <a:spLocks noGrp="1"/>
          </p:cNvSpPr>
          <p:nvPr>
            <p:ph type="sldNum" sz="quarter" idx="4294967295"/>
          </p:nvPr>
        </p:nvSpPr>
        <p:spPr>
          <a:xfrm>
            <a:off x="11980766" y="213146"/>
            <a:ext cx="255525" cy="3990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0000"/>
              </a:lnSpc>
            </a:lvl1pPr>
          </a:lstStyle>
          <a:p>
            <a:fld id="{86CB4B4D-7CA3-9044-876B-883B54F8677D}" type="slidenum">
              <a:rPr/>
              <a:t>2</a:t>
            </a:fld>
            <a:endParaRPr/>
          </a:p>
        </p:txBody>
      </p:sp>
      <p:sp>
        <p:nvSpPr>
          <p:cNvPr id="51" name="文本占位符 5"/>
          <p:cNvSpPr txBox="1"/>
          <p:nvPr/>
        </p:nvSpPr>
        <p:spPr>
          <a:xfrm>
            <a:off x="761999" y="213146"/>
            <a:ext cx="10606728" cy="398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Outlines</a:t>
            </a:r>
            <a:r>
              <a:rPr dirty="0"/>
              <a:t> </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59D48-E6F3-6160-3D4B-10C35EE4D4D2}"/>
            </a:ext>
          </a:extLst>
        </p:cNvPr>
        <p:cNvGrpSpPr/>
        <p:nvPr/>
      </p:nvGrpSpPr>
      <p:grpSpPr>
        <a:xfrm>
          <a:off x="0" y="0"/>
          <a:ext cx="0" cy="0"/>
          <a:chOff x="0" y="0"/>
          <a:chExt cx="0" cy="0"/>
        </a:xfrm>
      </p:grpSpPr>
      <p:sp>
        <p:nvSpPr>
          <p:cNvPr id="56" name="文本占位符 4">
            <a:extLst>
              <a:ext uri="{FF2B5EF4-FFF2-40B4-BE49-F238E27FC236}">
                <a16:creationId xmlns:a16="http://schemas.microsoft.com/office/drawing/2014/main" id="{090A0718-4569-9016-044A-83468F125442}"/>
              </a:ext>
            </a:extLst>
          </p:cNvPr>
          <p:cNvSpPr txBox="1">
            <a:spLocks noGrp="1"/>
          </p:cNvSpPr>
          <p:nvPr>
            <p:ph type="subTitle" idx="4294967295"/>
          </p:nvPr>
        </p:nvSpPr>
        <p:spPr>
          <a:xfrm>
            <a:off x="762001" y="1709794"/>
            <a:ext cx="5029199" cy="6943671"/>
          </a:xfrm>
          <a:prstGeom prst="rect">
            <a:avLst/>
          </a:prstGeom>
        </p:spPr>
        <p:txBody>
          <a:bodyPr/>
          <a:lstStyle/>
          <a:p>
            <a:pPr marL="444500" indent="-444500">
              <a:lnSpc>
                <a:spcPct val="150000"/>
              </a:lnSpc>
              <a:buClr>
                <a:srgbClr val="00376C"/>
              </a:buClr>
              <a:buSzPct val="100000"/>
              <a:buChar char="⊡"/>
              <a:defRPr sz="2400">
                <a:solidFill>
                  <a:srgbClr val="5A5F5E"/>
                </a:solidFill>
              </a:defRPr>
            </a:pPr>
            <a:r>
              <a:rPr lang="en-US" altLang="zh-CN" dirty="0"/>
              <a:t>Regression Analysis Result:</a:t>
            </a:r>
            <a:endParaRPr lang="en-US" altLang="zh-CN" sz="2400" dirty="0">
              <a:solidFill>
                <a:srgbClr val="5A5F5E"/>
              </a:solidFill>
            </a:endParaRPr>
          </a:p>
          <a:p>
            <a:pPr marL="889000" lvl="1" indent="-444500">
              <a:lnSpc>
                <a:spcPct val="160000"/>
              </a:lnSpc>
              <a:buClr>
                <a:srgbClr val="00376C"/>
              </a:buClr>
              <a:buSzPct val="80000"/>
              <a:buFontTx/>
              <a:buChar char="►"/>
              <a:defRPr sz="2400">
                <a:solidFill>
                  <a:srgbClr val="5A5F5E"/>
                </a:solidFill>
              </a:defRPr>
            </a:pPr>
            <a:r>
              <a:rPr lang="en-US" altLang="zh-CN" dirty="0"/>
              <a:t>The battery technology route has the greatest impact on EV sales.</a:t>
            </a:r>
          </a:p>
          <a:p>
            <a:pPr marL="889000" lvl="1" indent="-444500">
              <a:lnSpc>
                <a:spcPct val="160000"/>
              </a:lnSpc>
              <a:buClr>
                <a:srgbClr val="00376C"/>
              </a:buClr>
              <a:buSzPct val="80000"/>
              <a:buFontTx/>
              <a:buChar char="►"/>
              <a:defRPr sz="2400">
                <a:solidFill>
                  <a:srgbClr val="5A5F5E"/>
                </a:solidFill>
              </a:defRPr>
            </a:pPr>
            <a:r>
              <a:rPr lang="en-US" altLang="zh-CN" dirty="0"/>
              <a:t>Regional market differences, such as charging infrastructure density, have a positive impact on sales.</a:t>
            </a:r>
          </a:p>
        </p:txBody>
      </p:sp>
      <p:sp>
        <p:nvSpPr>
          <p:cNvPr id="57" name="标题 3">
            <a:extLst>
              <a:ext uri="{FF2B5EF4-FFF2-40B4-BE49-F238E27FC236}">
                <a16:creationId xmlns:a16="http://schemas.microsoft.com/office/drawing/2014/main" id="{75711141-C806-B9F4-F19C-60EF7D409FEE}"/>
              </a:ext>
            </a:extLst>
          </p:cNvPr>
          <p:cNvSpPr txBox="1">
            <a:spLocks noGrp="1"/>
          </p:cNvSpPr>
          <p:nvPr>
            <p:ph type="ctrTitle"/>
          </p:nvPr>
        </p:nvSpPr>
        <p:spPr>
          <a:xfrm>
            <a:off x="761998" y="800296"/>
            <a:ext cx="11458103" cy="721382"/>
          </a:xfrm>
          <a:prstGeom prst="rect">
            <a:avLst/>
          </a:prstGeom>
        </p:spPr>
        <p:txBody>
          <a:bodyPr>
            <a:normAutofit/>
          </a:bodyPr>
          <a:lstStyle/>
          <a:p>
            <a:r>
              <a:rPr lang="en-US" altLang="zh-CN" dirty="0"/>
              <a:t>Regression </a:t>
            </a:r>
            <a:r>
              <a:rPr lang="en-US" altLang="zh-CN" dirty="0" err="1"/>
              <a:t>Analysis:EV</a:t>
            </a:r>
            <a:r>
              <a:rPr lang="en-US" altLang="zh-CN" dirty="0"/>
              <a:t> sales</a:t>
            </a:r>
            <a:endParaRPr dirty="0"/>
          </a:p>
        </p:txBody>
      </p:sp>
      <p:sp>
        <p:nvSpPr>
          <p:cNvPr id="58" name="灯片编号占位符 1">
            <a:extLst>
              <a:ext uri="{FF2B5EF4-FFF2-40B4-BE49-F238E27FC236}">
                <a16:creationId xmlns:a16="http://schemas.microsoft.com/office/drawing/2014/main" id="{0DB5EE17-55CE-B90D-F26C-889392F4FDE2}"/>
              </a:ext>
            </a:extLst>
          </p:cNvPr>
          <p:cNvSpPr txBox="1">
            <a:spLocks noGrp="1"/>
          </p:cNvSpPr>
          <p:nvPr>
            <p:ph type="sldNum" sz="quarter" idx="4294967295"/>
          </p:nvPr>
        </p:nvSpPr>
        <p:spPr>
          <a:xfrm>
            <a:off x="11980766" y="213146"/>
            <a:ext cx="255525" cy="3990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0000"/>
              </a:lnSpc>
            </a:lvl1pPr>
          </a:lstStyle>
          <a:p>
            <a:fld id="{86CB4B4D-7CA3-9044-876B-883B54F8677D}" type="slidenum">
              <a:rPr/>
              <a:t>20</a:t>
            </a:fld>
            <a:endParaRPr/>
          </a:p>
        </p:txBody>
      </p:sp>
      <p:sp>
        <p:nvSpPr>
          <p:cNvPr id="59" name="文本占位符 5">
            <a:extLst>
              <a:ext uri="{FF2B5EF4-FFF2-40B4-BE49-F238E27FC236}">
                <a16:creationId xmlns:a16="http://schemas.microsoft.com/office/drawing/2014/main" id="{791B6DB6-B8D2-EAAB-71DD-9767920792FE}"/>
              </a:ext>
            </a:extLst>
          </p:cNvPr>
          <p:cNvSpPr txBox="1"/>
          <p:nvPr/>
        </p:nvSpPr>
        <p:spPr>
          <a:xfrm>
            <a:off x="761999" y="213146"/>
            <a:ext cx="10606728" cy="398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Regression Analysis</a:t>
            </a:r>
          </a:p>
        </p:txBody>
      </p:sp>
      <p:pic>
        <p:nvPicPr>
          <p:cNvPr id="4" name="图片 3">
            <a:extLst>
              <a:ext uri="{FF2B5EF4-FFF2-40B4-BE49-F238E27FC236}">
                <a16:creationId xmlns:a16="http://schemas.microsoft.com/office/drawing/2014/main" id="{D17FD259-D8FE-EBDD-BCF7-1A3E8C723B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9907" y="1709794"/>
            <a:ext cx="6749061" cy="5348231"/>
          </a:xfrm>
          <a:prstGeom prst="rect">
            <a:avLst/>
          </a:prstGeom>
        </p:spPr>
      </p:pic>
    </p:spTree>
    <p:extLst>
      <p:ext uri="{BB962C8B-B14F-4D97-AF65-F5344CB8AC3E}">
        <p14:creationId xmlns:p14="http://schemas.microsoft.com/office/powerpoint/2010/main" val="231322736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1EF2A-1136-B978-0AC0-839A03377CDE}"/>
            </a:ext>
          </a:extLst>
        </p:cNvPr>
        <p:cNvGrpSpPr/>
        <p:nvPr/>
      </p:nvGrpSpPr>
      <p:grpSpPr>
        <a:xfrm>
          <a:off x="0" y="0"/>
          <a:ext cx="0" cy="0"/>
          <a:chOff x="0" y="0"/>
          <a:chExt cx="0" cy="0"/>
        </a:xfrm>
      </p:grpSpPr>
      <p:sp>
        <p:nvSpPr>
          <p:cNvPr id="56" name="文本占位符 4">
            <a:extLst>
              <a:ext uri="{FF2B5EF4-FFF2-40B4-BE49-F238E27FC236}">
                <a16:creationId xmlns:a16="http://schemas.microsoft.com/office/drawing/2014/main" id="{9A04CC6E-5597-2084-05D5-56D7607D7255}"/>
              </a:ext>
            </a:extLst>
          </p:cNvPr>
          <p:cNvSpPr txBox="1">
            <a:spLocks noGrp="1"/>
          </p:cNvSpPr>
          <p:nvPr>
            <p:ph type="subTitle" idx="4294967295"/>
          </p:nvPr>
        </p:nvSpPr>
        <p:spPr>
          <a:xfrm>
            <a:off x="762001" y="1709794"/>
            <a:ext cx="5029199" cy="6943671"/>
          </a:xfrm>
          <a:prstGeom prst="rect">
            <a:avLst/>
          </a:prstGeom>
        </p:spPr>
        <p:txBody>
          <a:bodyPr/>
          <a:lstStyle/>
          <a:p>
            <a:pPr marL="444500" indent="-444500">
              <a:lnSpc>
                <a:spcPct val="150000"/>
              </a:lnSpc>
              <a:buClr>
                <a:srgbClr val="00376C"/>
              </a:buClr>
              <a:buSzPct val="100000"/>
              <a:buChar char="⊡"/>
              <a:defRPr sz="2400">
                <a:solidFill>
                  <a:srgbClr val="5A5F5E"/>
                </a:solidFill>
              </a:defRPr>
            </a:pPr>
            <a:r>
              <a:rPr lang="en-US" altLang="zh-CN" dirty="0"/>
              <a:t>Regression Analysis Result:</a:t>
            </a:r>
            <a:endParaRPr lang="en-US" altLang="zh-CN" sz="2400" dirty="0">
              <a:solidFill>
                <a:srgbClr val="5A5F5E"/>
              </a:solidFill>
            </a:endParaRPr>
          </a:p>
          <a:p>
            <a:pPr marL="889000" lvl="1" indent="-444500">
              <a:lnSpc>
                <a:spcPct val="160000"/>
              </a:lnSpc>
              <a:buClr>
                <a:srgbClr val="00376C"/>
              </a:buClr>
              <a:buSzPct val="80000"/>
              <a:buFontTx/>
              <a:buChar char="►"/>
              <a:defRPr sz="2400">
                <a:solidFill>
                  <a:srgbClr val="5A5F5E"/>
                </a:solidFill>
              </a:defRPr>
            </a:pPr>
            <a:r>
              <a:rPr lang="en-US" altLang="zh-CN" sz="2400" dirty="0"/>
              <a:t>Policy tools are the core driving force and have a significant impact on EV penetration rates</a:t>
            </a:r>
          </a:p>
          <a:p>
            <a:pPr marL="889000" lvl="1" indent="-444500">
              <a:lnSpc>
                <a:spcPct val="160000"/>
              </a:lnSpc>
              <a:buClr>
                <a:srgbClr val="00376C"/>
              </a:buClr>
              <a:buSzPct val="80000"/>
              <a:buFontTx/>
              <a:buChar char="►"/>
              <a:defRPr sz="2400">
                <a:solidFill>
                  <a:srgbClr val="5A5F5E"/>
                </a:solidFill>
              </a:defRPr>
            </a:pPr>
            <a:r>
              <a:rPr lang="en-US" altLang="zh-CN" dirty="0"/>
              <a:t>The more comprehensive and powerful the policy tools are, the significantly higher the </a:t>
            </a:r>
            <a:r>
              <a:rPr lang="en-US" altLang="zh-CN" sz="2400" dirty="0"/>
              <a:t>EV penetration rate</a:t>
            </a:r>
            <a:endParaRPr lang="en-US" altLang="zh-CN" dirty="0"/>
          </a:p>
        </p:txBody>
      </p:sp>
      <p:sp>
        <p:nvSpPr>
          <p:cNvPr id="57" name="标题 3">
            <a:extLst>
              <a:ext uri="{FF2B5EF4-FFF2-40B4-BE49-F238E27FC236}">
                <a16:creationId xmlns:a16="http://schemas.microsoft.com/office/drawing/2014/main" id="{7E6C8D12-E542-DC4A-F40E-04CB8B60AE57}"/>
              </a:ext>
            </a:extLst>
          </p:cNvPr>
          <p:cNvSpPr txBox="1">
            <a:spLocks noGrp="1"/>
          </p:cNvSpPr>
          <p:nvPr>
            <p:ph type="ctrTitle"/>
          </p:nvPr>
        </p:nvSpPr>
        <p:spPr>
          <a:xfrm>
            <a:off x="761998" y="800296"/>
            <a:ext cx="11458103" cy="721382"/>
          </a:xfrm>
          <a:prstGeom prst="rect">
            <a:avLst/>
          </a:prstGeom>
        </p:spPr>
        <p:txBody>
          <a:bodyPr>
            <a:normAutofit/>
          </a:bodyPr>
          <a:lstStyle/>
          <a:p>
            <a:r>
              <a:rPr lang="en-US" altLang="zh-CN" dirty="0"/>
              <a:t>Regression </a:t>
            </a:r>
            <a:r>
              <a:rPr lang="en-US" altLang="zh-CN" dirty="0" err="1"/>
              <a:t>Analysis:EV</a:t>
            </a:r>
            <a:r>
              <a:rPr lang="en-US" altLang="zh-CN" dirty="0"/>
              <a:t> </a:t>
            </a:r>
            <a:r>
              <a:rPr lang="en-US" altLang="zh-CN" sz="3600" dirty="0"/>
              <a:t>penetration rate</a:t>
            </a:r>
            <a:r>
              <a:rPr lang="en-US" altLang="zh-CN" dirty="0"/>
              <a:t> </a:t>
            </a:r>
            <a:endParaRPr dirty="0"/>
          </a:p>
        </p:txBody>
      </p:sp>
      <p:sp>
        <p:nvSpPr>
          <p:cNvPr id="58" name="灯片编号占位符 1">
            <a:extLst>
              <a:ext uri="{FF2B5EF4-FFF2-40B4-BE49-F238E27FC236}">
                <a16:creationId xmlns:a16="http://schemas.microsoft.com/office/drawing/2014/main" id="{4B612E89-7544-7CCF-2E80-6717C2AD583A}"/>
              </a:ext>
            </a:extLst>
          </p:cNvPr>
          <p:cNvSpPr txBox="1">
            <a:spLocks noGrp="1"/>
          </p:cNvSpPr>
          <p:nvPr>
            <p:ph type="sldNum" sz="quarter" idx="4294967295"/>
          </p:nvPr>
        </p:nvSpPr>
        <p:spPr>
          <a:xfrm>
            <a:off x="11980766" y="213146"/>
            <a:ext cx="255525" cy="3990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0000"/>
              </a:lnSpc>
            </a:lvl1pPr>
          </a:lstStyle>
          <a:p>
            <a:fld id="{86CB4B4D-7CA3-9044-876B-883B54F8677D}" type="slidenum">
              <a:rPr/>
              <a:t>21</a:t>
            </a:fld>
            <a:endParaRPr/>
          </a:p>
        </p:txBody>
      </p:sp>
      <p:sp>
        <p:nvSpPr>
          <p:cNvPr id="59" name="文本占位符 5">
            <a:extLst>
              <a:ext uri="{FF2B5EF4-FFF2-40B4-BE49-F238E27FC236}">
                <a16:creationId xmlns:a16="http://schemas.microsoft.com/office/drawing/2014/main" id="{A747313E-8171-AA27-919F-851AA85EFABD}"/>
              </a:ext>
            </a:extLst>
          </p:cNvPr>
          <p:cNvSpPr txBox="1"/>
          <p:nvPr/>
        </p:nvSpPr>
        <p:spPr>
          <a:xfrm>
            <a:off x="761999" y="213146"/>
            <a:ext cx="10606728" cy="398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Regression Analysis</a:t>
            </a:r>
          </a:p>
        </p:txBody>
      </p:sp>
      <p:pic>
        <p:nvPicPr>
          <p:cNvPr id="5" name="图片 4">
            <a:extLst>
              <a:ext uri="{FF2B5EF4-FFF2-40B4-BE49-F238E27FC236}">
                <a16:creationId xmlns:a16="http://schemas.microsoft.com/office/drawing/2014/main" id="{784EFD33-9283-0948-B154-42BC245035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9907" y="1709794"/>
            <a:ext cx="6748564" cy="5349600"/>
          </a:xfrm>
          <a:prstGeom prst="rect">
            <a:avLst/>
          </a:prstGeom>
        </p:spPr>
      </p:pic>
    </p:spTree>
    <p:extLst>
      <p:ext uri="{BB962C8B-B14F-4D97-AF65-F5344CB8AC3E}">
        <p14:creationId xmlns:p14="http://schemas.microsoft.com/office/powerpoint/2010/main" val="17853595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453FF-0AA5-A3E1-AED4-41D7A99423DF}"/>
            </a:ext>
          </a:extLst>
        </p:cNvPr>
        <p:cNvGrpSpPr/>
        <p:nvPr/>
      </p:nvGrpSpPr>
      <p:grpSpPr>
        <a:xfrm>
          <a:off x="0" y="0"/>
          <a:ext cx="0" cy="0"/>
          <a:chOff x="0" y="0"/>
          <a:chExt cx="0" cy="0"/>
        </a:xfrm>
      </p:grpSpPr>
      <p:sp>
        <p:nvSpPr>
          <p:cNvPr id="56" name="文本占位符 4">
            <a:extLst>
              <a:ext uri="{FF2B5EF4-FFF2-40B4-BE49-F238E27FC236}">
                <a16:creationId xmlns:a16="http://schemas.microsoft.com/office/drawing/2014/main" id="{A2E0722E-CA20-2ED8-BA7E-2B301FA979A2}"/>
              </a:ext>
            </a:extLst>
          </p:cNvPr>
          <p:cNvSpPr txBox="1">
            <a:spLocks noGrp="1"/>
          </p:cNvSpPr>
          <p:nvPr>
            <p:ph type="subTitle" idx="4294967295"/>
          </p:nvPr>
        </p:nvSpPr>
        <p:spPr>
          <a:xfrm>
            <a:off x="762001" y="1709794"/>
            <a:ext cx="5029199" cy="6943671"/>
          </a:xfrm>
          <a:prstGeom prst="rect">
            <a:avLst/>
          </a:prstGeom>
        </p:spPr>
        <p:txBody>
          <a:bodyPr/>
          <a:lstStyle/>
          <a:p>
            <a:pPr marL="444500" indent="-444500">
              <a:lnSpc>
                <a:spcPct val="150000"/>
              </a:lnSpc>
              <a:buClr>
                <a:srgbClr val="00376C"/>
              </a:buClr>
              <a:buSzPct val="100000"/>
              <a:buChar char="⊡"/>
              <a:defRPr sz="2400">
                <a:solidFill>
                  <a:srgbClr val="5A5F5E"/>
                </a:solidFill>
              </a:defRPr>
            </a:pPr>
            <a:r>
              <a:rPr lang="en-US" altLang="zh-CN" dirty="0"/>
              <a:t>Regression Analysis Result:</a:t>
            </a:r>
            <a:endParaRPr lang="en-US" altLang="zh-CN" sz="2400" dirty="0">
              <a:solidFill>
                <a:srgbClr val="5A5F5E"/>
              </a:solidFill>
            </a:endParaRPr>
          </a:p>
          <a:p>
            <a:pPr marL="889000" lvl="1" indent="-444500">
              <a:lnSpc>
                <a:spcPct val="160000"/>
              </a:lnSpc>
              <a:buClr>
                <a:srgbClr val="00376C"/>
              </a:buClr>
              <a:buSzPct val="80000"/>
              <a:buFontTx/>
              <a:buChar char="►"/>
              <a:defRPr sz="2400">
                <a:solidFill>
                  <a:srgbClr val="5A5F5E"/>
                </a:solidFill>
              </a:defRPr>
            </a:pPr>
            <a:r>
              <a:rPr lang="en-US" altLang="zh-CN" dirty="0"/>
              <a:t>Regional Market Differences, Battery Technology Route, and Supply Chain are the main factors affecting the number of charging stations.</a:t>
            </a:r>
          </a:p>
          <a:p>
            <a:pPr marL="889000" lvl="1" indent="-444500">
              <a:lnSpc>
                <a:spcPct val="160000"/>
              </a:lnSpc>
              <a:buClr>
                <a:srgbClr val="00376C"/>
              </a:buClr>
              <a:buSzPct val="80000"/>
              <a:buFontTx/>
              <a:buChar char="►"/>
              <a:defRPr sz="2400">
                <a:solidFill>
                  <a:srgbClr val="5A5F5E"/>
                </a:solidFill>
              </a:defRPr>
            </a:pPr>
            <a:r>
              <a:rPr lang="en-US" altLang="zh-CN" dirty="0"/>
              <a:t>The impact of policy tools is relatively small.</a:t>
            </a:r>
          </a:p>
        </p:txBody>
      </p:sp>
      <p:sp>
        <p:nvSpPr>
          <p:cNvPr id="57" name="标题 3">
            <a:extLst>
              <a:ext uri="{FF2B5EF4-FFF2-40B4-BE49-F238E27FC236}">
                <a16:creationId xmlns:a16="http://schemas.microsoft.com/office/drawing/2014/main" id="{7C2C3B85-6920-92A3-53D0-1137AE22EECD}"/>
              </a:ext>
            </a:extLst>
          </p:cNvPr>
          <p:cNvSpPr txBox="1">
            <a:spLocks noGrp="1"/>
          </p:cNvSpPr>
          <p:nvPr>
            <p:ph type="ctrTitle"/>
          </p:nvPr>
        </p:nvSpPr>
        <p:spPr>
          <a:xfrm>
            <a:off x="761998" y="800296"/>
            <a:ext cx="11458103" cy="721382"/>
          </a:xfrm>
          <a:prstGeom prst="rect">
            <a:avLst/>
          </a:prstGeom>
        </p:spPr>
        <p:txBody>
          <a:bodyPr>
            <a:normAutofit/>
          </a:bodyPr>
          <a:lstStyle/>
          <a:p>
            <a:r>
              <a:rPr lang="en-US" altLang="zh-CN" dirty="0"/>
              <a:t>Regression </a:t>
            </a:r>
            <a:r>
              <a:rPr lang="en-US" altLang="zh-CN" dirty="0" err="1"/>
              <a:t>Analysis:</a:t>
            </a:r>
            <a:r>
              <a:rPr lang="en-US" altLang="zh-CN" sz="3600" dirty="0" err="1"/>
              <a:t>charging_stations</a:t>
            </a:r>
            <a:endParaRPr dirty="0"/>
          </a:p>
        </p:txBody>
      </p:sp>
      <p:sp>
        <p:nvSpPr>
          <p:cNvPr id="58" name="灯片编号占位符 1">
            <a:extLst>
              <a:ext uri="{FF2B5EF4-FFF2-40B4-BE49-F238E27FC236}">
                <a16:creationId xmlns:a16="http://schemas.microsoft.com/office/drawing/2014/main" id="{E045C852-97FF-814D-6745-6D20F5C7038C}"/>
              </a:ext>
            </a:extLst>
          </p:cNvPr>
          <p:cNvSpPr txBox="1">
            <a:spLocks noGrp="1"/>
          </p:cNvSpPr>
          <p:nvPr>
            <p:ph type="sldNum" sz="quarter" idx="4294967295"/>
          </p:nvPr>
        </p:nvSpPr>
        <p:spPr>
          <a:xfrm>
            <a:off x="11980766" y="213146"/>
            <a:ext cx="255525" cy="3990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nSpc>
                <a:spcPct val="90000"/>
              </a:lnSpc>
            </a:lvl1pPr>
          </a:lstStyle>
          <a:p>
            <a:fld id="{86CB4B4D-7CA3-9044-876B-883B54F8677D}" type="slidenum">
              <a:rPr/>
              <a:t>22</a:t>
            </a:fld>
            <a:endParaRPr/>
          </a:p>
        </p:txBody>
      </p:sp>
      <p:sp>
        <p:nvSpPr>
          <p:cNvPr id="59" name="文本占位符 5">
            <a:extLst>
              <a:ext uri="{FF2B5EF4-FFF2-40B4-BE49-F238E27FC236}">
                <a16:creationId xmlns:a16="http://schemas.microsoft.com/office/drawing/2014/main" id="{58B98D7A-40CC-4FD6-4920-DE7BC32D7286}"/>
              </a:ext>
            </a:extLst>
          </p:cNvPr>
          <p:cNvSpPr txBox="1"/>
          <p:nvPr/>
        </p:nvSpPr>
        <p:spPr>
          <a:xfrm>
            <a:off x="761999" y="213146"/>
            <a:ext cx="10606728" cy="398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Regression Analysis</a:t>
            </a:r>
          </a:p>
        </p:txBody>
      </p:sp>
      <p:pic>
        <p:nvPicPr>
          <p:cNvPr id="5" name="图片 4">
            <a:extLst>
              <a:ext uri="{FF2B5EF4-FFF2-40B4-BE49-F238E27FC236}">
                <a16:creationId xmlns:a16="http://schemas.microsoft.com/office/drawing/2014/main" id="{C9A51ECF-E5EC-442C-E195-AE6EF57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8614" y="1709226"/>
            <a:ext cx="6748564" cy="5349600"/>
          </a:xfrm>
          <a:prstGeom prst="rect">
            <a:avLst/>
          </a:prstGeom>
        </p:spPr>
      </p:pic>
    </p:spTree>
    <p:extLst>
      <p:ext uri="{BB962C8B-B14F-4D97-AF65-F5344CB8AC3E}">
        <p14:creationId xmlns:p14="http://schemas.microsoft.com/office/powerpoint/2010/main" val="327341415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8E125-9326-5F19-335E-D1ABA7940EE0}"/>
            </a:ext>
          </a:extLst>
        </p:cNvPr>
        <p:cNvGrpSpPr/>
        <p:nvPr/>
      </p:nvGrpSpPr>
      <p:grpSpPr>
        <a:xfrm>
          <a:off x="0" y="0"/>
          <a:ext cx="0" cy="0"/>
          <a:chOff x="0" y="0"/>
          <a:chExt cx="0" cy="0"/>
        </a:xfrm>
      </p:grpSpPr>
      <p:sp>
        <p:nvSpPr>
          <p:cNvPr id="57" name="标题 3">
            <a:extLst>
              <a:ext uri="{FF2B5EF4-FFF2-40B4-BE49-F238E27FC236}">
                <a16:creationId xmlns:a16="http://schemas.microsoft.com/office/drawing/2014/main" id="{9ACEACAE-5D66-CF95-B935-74528A3EF5CB}"/>
              </a:ext>
            </a:extLst>
          </p:cNvPr>
          <p:cNvSpPr txBox="1">
            <a:spLocks noGrp="1"/>
          </p:cNvSpPr>
          <p:nvPr>
            <p:ph type="ctrTitle"/>
          </p:nvPr>
        </p:nvSpPr>
        <p:spPr>
          <a:xfrm>
            <a:off x="761998" y="800296"/>
            <a:ext cx="11458103" cy="721382"/>
          </a:xfrm>
          <a:prstGeom prst="rect">
            <a:avLst/>
          </a:prstGeom>
        </p:spPr>
        <p:txBody>
          <a:bodyPr>
            <a:normAutofit/>
          </a:bodyPr>
          <a:lstStyle/>
          <a:p>
            <a:r>
              <a:rPr lang="en-US" altLang="zh-CN" dirty="0"/>
              <a:t>Regression Analysis:</a:t>
            </a:r>
            <a:r>
              <a:rPr lang="en-US" altLang="zh-CN" sz="3600" dirty="0"/>
              <a:t> charging infrastructure impact</a:t>
            </a:r>
            <a:endParaRPr dirty="0"/>
          </a:p>
        </p:txBody>
      </p:sp>
      <p:sp>
        <p:nvSpPr>
          <p:cNvPr id="58" name="灯片编号占位符 1">
            <a:extLst>
              <a:ext uri="{FF2B5EF4-FFF2-40B4-BE49-F238E27FC236}">
                <a16:creationId xmlns:a16="http://schemas.microsoft.com/office/drawing/2014/main" id="{F8FE334A-FF4C-DAE8-D827-6890672F7698}"/>
              </a:ext>
            </a:extLst>
          </p:cNvPr>
          <p:cNvSpPr txBox="1">
            <a:spLocks noGrp="1"/>
          </p:cNvSpPr>
          <p:nvPr>
            <p:ph type="sldNum" sz="quarter" idx="4294967295"/>
          </p:nvPr>
        </p:nvSpPr>
        <p:spPr>
          <a:xfrm>
            <a:off x="11980766" y="213146"/>
            <a:ext cx="255525" cy="3990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0000"/>
              </a:lnSpc>
            </a:lvl1pPr>
          </a:lstStyle>
          <a:p>
            <a:fld id="{86CB4B4D-7CA3-9044-876B-883B54F8677D}" type="slidenum">
              <a:rPr/>
              <a:t>23</a:t>
            </a:fld>
            <a:endParaRPr/>
          </a:p>
        </p:txBody>
      </p:sp>
      <p:sp>
        <p:nvSpPr>
          <p:cNvPr id="59" name="文本占位符 5">
            <a:extLst>
              <a:ext uri="{FF2B5EF4-FFF2-40B4-BE49-F238E27FC236}">
                <a16:creationId xmlns:a16="http://schemas.microsoft.com/office/drawing/2014/main" id="{4D7C41F5-95D7-15B7-8839-534AA02AB52C}"/>
              </a:ext>
            </a:extLst>
          </p:cNvPr>
          <p:cNvSpPr txBox="1"/>
          <p:nvPr/>
        </p:nvSpPr>
        <p:spPr>
          <a:xfrm>
            <a:off x="761999" y="213146"/>
            <a:ext cx="10606728" cy="398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Regression Analysis</a:t>
            </a:r>
          </a:p>
        </p:txBody>
      </p:sp>
      <p:pic>
        <p:nvPicPr>
          <p:cNvPr id="5" name="图片 4">
            <a:extLst>
              <a:ext uri="{FF2B5EF4-FFF2-40B4-BE49-F238E27FC236}">
                <a16:creationId xmlns:a16="http://schemas.microsoft.com/office/drawing/2014/main" id="{FD2AB25D-B500-BBF6-2C30-AAA8E9BCDC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2492"/>
            <a:ext cx="13004800" cy="5167566"/>
          </a:xfrm>
          <a:prstGeom prst="rect">
            <a:avLst/>
          </a:prstGeom>
        </p:spPr>
      </p:pic>
    </p:spTree>
    <p:extLst>
      <p:ext uri="{BB962C8B-B14F-4D97-AF65-F5344CB8AC3E}">
        <p14:creationId xmlns:p14="http://schemas.microsoft.com/office/powerpoint/2010/main" val="197052284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B438C-BF0B-7C8E-296F-AFA44413B063}"/>
            </a:ext>
          </a:extLst>
        </p:cNvPr>
        <p:cNvGrpSpPr/>
        <p:nvPr/>
      </p:nvGrpSpPr>
      <p:grpSpPr>
        <a:xfrm>
          <a:off x="0" y="0"/>
          <a:ext cx="0" cy="0"/>
          <a:chOff x="0" y="0"/>
          <a:chExt cx="0" cy="0"/>
        </a:xfrm>
      </p:grpSpPr>
      <p:sp>
        <p:nvSpPr>
          <p:cNvPr id="57" name="标题 3">
            <a:extLst>
              <a:ext uri="{FF2B5EF4-FFF2-40B4-BE49-F238E27FC236}">
                <a16:creationId xmlns:a16="http://schemas.microsoft.com/office/drawing/2014/main" id="{3AE0BC9F-C3F1-8F75-6A6D-35647886F416}"/>
              </a:ext>
            </a:extLst>
          </p:cNvPr>
          <p:cNvSpPr txBox="1">
            <a:spLocks noGrp="1"/>
          </p:cNvSpPr>
          <p:nvPr>
            <p:ph type="ctrTitle"/>
          </p:nvPr>
        </p:nvSpPr>
        <p:spPr>
          <a:xfrm>
            <a:off x="761998" y="800296"/>
            <a:ext cx="11458103" cy="721382"/>
          </a:xfrm>
          <a:prstGeom prst="rect">
            <a:avLst/>
          </a:prstGeom>
        </p:spPr>
        <p:txBody>
          <a:bodyPr>
            <a:normAutofit/>
          </a:bodyPr>
          <a:lstStyle/>
          <a:p>
            <a:r>
              <a:rPr lang="en-US" altLang="zh-CN" dirty="0"/>
              <a:t>Regression Analysis:</a:t>
            </a:r>
            <a:r>
              <a:rPr lang="en-US" altLang="zh-CN" sz="3600" dirty="0"/>
              <a:t> charging infrastructure impact</a:t>
            </a:r>
            <a:endParaRPr dirty="0"/>
          </a:p>
        </p:txBody>
      </p:sp>
      <p:sp>
        <p:nvSpPr>
          <p:cNvPr id="58" name="灯片编号占位符 1">
            <a:extLst>
              <a:ext uri="{FF2B5EF4-FFF2-40B4-BE49-F238E27FC236}">
                <a16:creationId xmlns:a16="http://schemas.microsoft.com/office/drawing/2014/main" id="{32E19CD1-ABC0-3123-1ED7-B3AB8D29A467}"/>
              </a:ext>
            </a:extLst>
          </p:cNvPr>
          <p:cNvSpPr txBox="1">
            <a:spLocks noGrp="1"/>
          </p:cNvSpPr>
          <p:nvPr>
            <p:ph type="sldNum" sz="quarter" idx="4294967295"/>
          </p:nvPr>
        </p:nvSpPr>
        <p:spPr>
          <a:xfrm>
            <a:off x="11980766" y="213146"/>
            <a:ext cx="255525" cy="3990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nSpc>
                <a:spcPct val="90000"/>
              </a:lnSpc>
            </a:lvl1pPr>
          </a:lstStyle>
          <a:p>
            <a:fld id="{86CB4B4D-7CA3-9044-876B-883B54F8677D}" type="slidenum">
              <a:rPr/>
              <a:t>24</a:t>
            </a:fld>
            <a:endParaRPr/>
          </a:p>
        </p:txBody>
      </p:sp>
      <p:sp>
        <p:nvSpPr>
          <p:cNvPr id="59" name="文本占位符 5">
            <a:extLst>
              <a:ext uri="{FF2B5EF4-FFF2-40B4-BE49-F238E27FC236}">
                <a16:creationId xmlns:a16="http://schemas.microsoft.com/office/drawing/2014/main" id="{AE808F28-4F01-D7C3-37A4-A8F09DF8CB2E}"/>
              </a:ext>
            </a:extLst>
          </p:cNvPr>
          <p:cNvSpPr txBox="1"/>
          <p:nvPr/>
        </p:nvSpPr>
        <p:spPr>
          <a:xfrm>
            <a:off x="761999" y="213146"/>
            <a:ext cx="10606728" cy="398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Regression Analysis</a:t>
            </a:r>
          </a:p>
        </p:txBody>
      </p:sp>
      <p:sp>
        <p:nvSpPr>
          <p:cNvPr id="56" name="文本占位符 4">
            <a:extLst>
              <a:ext uri="{FF2B5EF4-FFF2-40B4-BE49-F238E27FC236}">
                <a16:creationId xmlns:a16="http://schemas.microsoft.com/office/drawing/2014/main" id="{3564034E-FE04-BF5B-31E4-9CFDE1E90672}"/>
              </a:ext>
            </a:extLst>
          </p:cNvPr>
          <p:cNvSpPr txBox="1">
            <a:spLocks/>
          </p:cNvSpPr>
          <p:nvPr/>
        </p:nvSpPr>
        <p:spPr>
          <a:xfrm>
            <a:off x="282575" y="1709795"/>
            <a:ext cx="12439649" cy="4788483"/>
          </a:xfrm>
          <a:prstGeom prst="rect">
            <a:avLst/>
          </a:prstGeom>
        </p:spPr>
        <p:txBody>
          <a:bodyPr/>
          <a:lstStyle>
            <a:lvl1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1pPr>
            <a:lvl2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2pPr>
            <a:lvl3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3pPr>
            <a:lvl4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4pPr>
            <a:lvl5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5pPr>
            <a:lvl6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6pPr>
            <a:lvl7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7pPr>
            <a:lvl8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8pPr>
            <a:lvl9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9pPr>
          </a:lstStyle>
          <a:p>
            <a:pPr marL="444500" indent="-444500" hangingPunct="1">
              <a:lnSpc>
                <a:spcPct val="150000"/>
              </a:lnSpc>
              <a:buClr>
                <a:srgbClr val="00376C"/>
              </a:buClr>
              <a:buSzPct val="100000"/>
              <a:buFontTx/>
              <a:buChar char="⊡"/>
              <a:defRPr sz="2400">
                <a:solidFill>
                  <a:srgbClr val="5A5F5E"/>
                </a:solidFill>
              </a:defRPr>
            </a:pPr>
            <a:r>
              <a:rPr lang="en-US" altLang="zh-CN" sz="2400" dirty="0">
                <a:solidFill>
                  <a:srgbClr val="5A5F5E"/>
                </a:solidFill>
              </a:rPr>
              <a:t>Relationship between the penetration rate of </a:t>
            </a:r>
            <a:r>
              <a:rPr lang="en-US" altLang="zh-CN" sz="2400" dirty="0" err="1">
                <a:solidFill>
                  <a:srgbClr val="5A5F5E"/>
                </a:solidFill>
              </a:rPr>
              <a:t>ev</a:t>
            </a:r>
            <a:r>
              <a:rPr lang="en-US" altLang="zh-CN" sz="2400" dirty="0">
                <a:solidFill>
                  <a:srgbClr val="5A5F5E"/>
                </a:solidFill>
              </a:rPr>
              <a:t> and three predictive variables :</a:t>
            </a:r>
          </a:p>
          <a:p>
            <a:pPr marL="889000" lvl="1" indent="-444500" hangingPunct="1">
              <a:lnSpc>
                <a:spcPct val="160000"/>
              </a:lnSpc>
              <a:buClr>
                <a:srgbClr val="00376C"/>
              </a:buClr>
              <a:buSzPct val="80000"/>
              <a:buFontTx/>
              <a:buChar char="►"/>
              <a:defRPr sz="2400">
                <a:solidFill>
                  <a:srgbClr val="5A5F5E"/>
                </a:solidFill>
              </a:defRPr>
            </a:pPr>
            <a:r>
              <a:rPr lang="en-US" altLang="zh-CN" sz="2400" dirty="0">
                <a:solidFill>
                  <a:srgbClr val="5A5F5E"/>
                </a:solidFill>
              </a:rPr>
              <a:t>Policy Tools is </a:t>
            </a:r>
            <a:r>
              <a:rPr lang="en-US" altLang="zh-CN" sz="2400" dirty="0"/>
              <a:t>the most significant predictor of EV penetration.</a:t>
            </a:r>
          </a:p>
          <a:p>
            <a:pPr marL="889000" lvl="1" indent="-444500" hangingPunct="1">
              <a:lnSpc>
                <a:spcPct val="160000"/>
              </a:lnSpc>
              <a:buClr>
                <a:srgbClr val="00376C"/>
              </a:buClr>
              <a:buSzPct val="80000"/>
              <a:buFontTx/>
              <a:buChar char="►"/>
              <a:defRPr sz="2400">
                <a:solidFill>
                  <a:srgbClr val="5A5F5E"/>
                </a:solidFill>
              </a:defRPr>
            </a:pPr>
            <a:r>
              <a:rPr lang="en-US" altLang="zh-CN" sz="2400" dirty="0"/>
              <a:t>Charging Infrastructure shows a ​​negative but non-significant​​ relationship</a:t>
            </a:r>
          </a:p>
          <a:p>
            <a:pPr marL="889000" lvl="1" indent="-444500" hangingPunct="1">
              <a:lnSpc>
                <a:spcPct val="160000"/>
              </a:lnSpc>
              <a:buClr>
                <a:srgbClr val="00376C"/>
              </a:buClr>
              <a:buSzPct val="80000"/>
              <a:buFontTx/>
              <a:buChar char="►"/>
              <a:defRPr sz="2400">
                <a:solidFill>
                  <a:srgbClr val="5A5F5E"/>
                </a:solidFill>
              </a:defRPr>
            </a:pPr>
            <a:r>
              <a:rPr lang="en-US" altLang="zh-CN" sz="2400" dirty="0"/>
              <a:t>Regional Market Differences has no significant impact</a:t>
            </a:r>
            <a:endParaRPr lang="en-US" altLang="zh-CN" sz="2400" dirty="0">
              <a:solidFill>
                <a:srgbClr val="5A5F5E"/>
              </a:solidFill>
            </a:endParaRPr>
          </a:p>
        </p:txBody>
      </p:sp>
    </p:spTree>
    <p:extLst>
      <p:ext uri="{BB962C8B-B14F-4D97-AF65-F5344CB8AC3E}">
        <p14:creationId xmlns:p14="http://schemas.microsoft.com/office/powerpoint/2010/main" val="241833812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0E266-C256-7C17-EE9B-636C41DE7C17}"/>
            </a:ext>
          </a:extLst>
        </p:cNvPr>
        <p:cNvGrpSpPr/>
        <p:nvPr/>
      </p:nvGrpSpPr>
      <p:grpSpPr>
        <a:xfrm>
          <a:off x="0" y="0"/>
          <a:ext cx="0" cy="0"/>
          <a:chOff x="0" y="0"/>
          <a:chExt cx="0" cy="0"/>
        </a:xfrm>
      </p:grpSpPr>
      <p:sp>
        <p:nvSpPr>
          <p:cNvPr id="56" name="文本占位符 4">
            <a:extLst>
              <a:ext uri="{FF2B5EF4-FFF2-40B4-BE49-F238E27FC236}">
                <a16:creationId xmlns:a16="http://schemas.microsoft.com/office/drawing/2014/main" id="{8DD00FE8-B830-5827-C11D-0E0A8ADC97D2}"/>
              </a:ext>
            </a:extLst>
          </p:cNvPr>
          <p:cNvSpPr txBox="1">
            <a:spLocks noGrp="1"/>
          </p:cNvSpPr>
          <p:nvPr>
            <p:ph type="subTitle" idx="4294967295"/>
          </p:nvPr>
        </p:nvSpPr>
        <p:spPr>
          <a:xfrm>
            <a:off x="762001" y="1709794"/>
            <a:ext cx="11068049" cy="6943671"/>
          </a:xfrm>
          <a:prstGeom prst="rect">
            <a:avLst/>
          </a:prstGeom>
        </p:spPr>
        <p:txBody>
          <a:bodyPr/>
          <a:lstStyle/>
          <a:p>
            <a:pPr marL="444500" indent="-444500">
              <a:lnSpc>
                <a:spcPct val="150000"/>
              </a:lnSpc>
              <a:buClr>
                <a:srgbClr val="00376C"/>
              </a:buClr>
              <a:buSzPct val="100000"/>
              <a:buChar char="⊡"/>
              <a:defRPr sz="2400">
                <a:solidFill>
                  <a:srgbClr val="5A5F5E"/>
                </a:solidFill>
              </a:defRPr>
            </a:pPr>
            <a:r>
              <a:rPr lang="en-US" altLang="zh-CN" sz="2400" dirty="0"/>
              <a:t>The Battery Technology Route showed a significant positive effect in both </a:t>
            </a:r>
            <a:r>
              <a:rPr lang="en-US" altLang="zh-CN" sz="2400" dirty="0" err="1"/>
              <a:t>EV_stales</a:t>
            </a:r>
            <a:r>
              <a:rPr lang="en-US" altLang="zh-CN" sz="2400" dirty="0"/>
              <a:t> and </a:t>
            </a:r>
            <a:r>
              <a:rPr lang="en-US" altLang="zh-CN" sz="2400" dirty="0" err="1"/>
              <a:t>Chargeing_Stations</a:t>
            </a:r>
            <a:r>
              <a:rPr lang="en-US" altLang="zh-CN" sz="2400" dirty="0"/>
              <a:t> analyses, while the coefficient was negative but not significant in the </a:t>
            </a:r>
            <a:r>
              <a:rPr lang="en-US" altLang="zh-CN" sz="2400" dirty="0" err="1"/>
              <a:t>EV_penetration</a:t>
            </a:r>
            <a:r>
              <a:rPr lang="en-US" altLang="zh-CN" sz="2400" dirty="0"/>
              <a:t> rate analysis. The Battery Technology Route has a clear driving effect on </a:t>
            </a:r>
            <a:r>
              <a:rPr lang="en-US" altLang="zh-CN" sz="2400" dirty="0" err="1"/>
              <a:t>EV_stales</a:t>
            </a:r>
            <a:r>
              <a:rPr lang="en-US" altLang="zh-CN" sz="2400" dirty="0"/>
              <a:t> and </a:t>
            </a:r>
            <a:r>
              <a:rPr lang="en-US" altLang="zh-CN" sz="2400" dirty="0" err="1"/>
              <a:t>Chargeing_Stations</a:t>
            </a:r>
            <a:r>
              <a:rPr lang="en-US" altLang="zh-CN" sz="2400" dirty="0"/>
              <a:t>, but its direct impact on </a:t>
            </a:r>
            <a:r>
              <a:rPr lang="en-US" altLang="zh-CN" sz="2400" dirty="0" err="1"/>
              <a:t>EV_penetration</a:t>
            </a:r>
            <a:r>
              <a:rPr lang="en-US" altLang="zh-CN" sz="2400" dirty="0"/>
              <a:t> rate is limited.</a:t>
            </a:r>
          </a:p>
          <a:p>
            <a:pPr marL="444500" indent="-444500">
              <a:lnSpc>
                <a:spcPct val="150000"/>
              </a:lnSpc>
              <a:buClr>
                <a:srgbClr val="00376C"/>
              </a:buClr>
              <a:buSzPct val="100000"/>
              <a:buChar char="⊡"/>
              <a:defRPr sz="2400">
                <a:solidFill>
                  <a:srgbClr val="5A5F5E"/>
                </a:solidFill>
              </a:defRPr>
            </a:pPr>
            <a:r>
              <a:rPr lang="en-US" altLang="zh-CN" sz="2400" dirty="0"/>
              <a:t>Policy Tools showed significant positive effects in the analysis of the three target variables, indicating that policies have a significant impact on the EV industry.</a:t>
            </a:r>
          </a:p>
          <a:p>
            <a:pPr marL="444500" indent="-444500">
              <a:lnSpc>
                <a:spcPct val="150000"/>
              </a:lnSpc>
              <a:buClr>
                <a:srgbClr val="00376C"/>
              </a:buClr>
              <a:buSzPct val="100000"/>
              <a:buChar char="⊡"/>
              <a:defRPr sz="2400">
                <a:solidFill>
                  <a:srgbClr val="5A5F5E"/>
                </a:solidFill>
              </a:defRPr>
            </a:pPr>
            <a:r>
              <a:rPr lang="en-US" altLang="zh-CN" sz="2400" dirty="0"/>
              <a:t>Regional Market Differences have a significant positive impact on </a:t>
            </a:r>
            <a:r>
              <a:rPr lang="en-US" altLang="zh-CN" sz="2400" dirty="0" err="1"/>
              <a:t>EV_stales</a:t>
            </a:r>
            <a:r>
              <a:rPr lang="en-US" altLang="zh-CN" sz="2400" dirty="0"/>
              <a:t> and </a:t>
            </a:r>
            <a:r>
              <a:rPr lang="en-US" altLang="zh-CN" sz="2400" dirty="0" err="1"/>
              <a:t>Chargeing_Stations</a:t>
            </a:r>
            <a:r>
              <a:rPr lang="en-US" altLang="zh-CN" sz="2400" dirty="0"/>
              <a:t>, but have no significant effect on </a:t>
            </a:r>
            <a:r>
              <a:rPr lang="en-US" altLang="zh-CN" sz="2400" dirty="0" err="1"/>
              <a:t>EV_penetration</a:t>
            </a:r>
            <a:r>
              <a:rPr lang="en-US" altLang="zh-CN" sz="2400" dirty="0"/>
              <a:t> rate</a:t>
            </a:r>
          </a:p>
          <a:p>
            <a:pPr marL="444500" indent="-444500">
              <a:lnSpc>
                <a:spcPct val="150000"/>
              </a:lnSpc>
              <a:buClr>
                <a:srgbClr val="00376C"/>
              </a:buClr>
              <a:buSzPct val="100000"/>
              <a:buChar char="⊡"/>
              <a:defRPr sz="2400">
                <a:solidFill>
                  <a:srgbClr val="5A5F5E"/>
                </a:solidFill>
              </a:defRPr>
            </a:pPr>
            <a:r>
              <a:rPr lang="en-US" altLang="zh-CN" sz="2400" dirty="0"/>
              <a:t>In the regression of popularity rates, Charging Infrastructure shows a marginal negative trend, which has no clear linear relationship with the popularity scatter plot and may reflect layout or usage efficiency issues.</a:t>
            </a:r>
          </a:p>
          <a:p>
            <a:pPr marL="444500" indent="-444500">
              <a:lnSpc>
                <a:spcPct val="150000"/>
              </a:lnSpc>
              <a:buClr>
                <a:srgbClr val="00376C"/>
              </a:buClr>
              <a:buSzPct val="100000"/>
              <a:buChar char="⊡"/>
              <a:defRPr sz="2400">
                <a:solidFill>
                  <a:srgbClr val="5A5F5E"/>
                </a:solidFill>
              </a:defRPr>
            </a:pPr>
            <a:endParaRPr lang="en-US" altLang="zh-CN" sz="2400" dirty="0"/>
          </a:p>
        </p:txBody>
      </p:sp>
      <p:sp>
        <p:nvSpPr>
          <p:cNvPr id="57" name="标题 3">
            <a:extLst>
              <a:ext uri="{FF2B5EF4-FFF2-40B4-BE49-F238E27FC236}">
                <a16:creationId xmlns:a16="http://schemas.microsoft.com/office/drawing/2014/main" id="{8D012D21-9386-8A96-F45D-3D93958CAA48}"/>
              </a:ext>
            </a:extLst>
          </p:cNvPr>
          <p:cNvSpPr txBox="1">
            <a:spLocks noGrp="1"/>
          </p:cNvSpPr>
          <p:nvPr>
            <p:ph type="ctrTitle"/>
          </p:nvPr>
        </p:nvSpPr>
        <p:spPr>
          <a:xfrm>
            <a:off x="761998" y="800296"/>
            <a:ext cx="11458103" cy="721382"/>
          </a:xfrm>
          <a:prstGeom prst="rect">
            <a:avLst/>
          </a:prstGeom>
        </p:spPr>
        <p:txBody>
          <a:bodyPr>
            <a:normAutofit/>
          </a:bodyPr>
          <a:lstStyle/>
          <a:p>
            <a:r>
              <a:rPr lang="en-US" altLang="zh-CN" dirty="0"/>
              <a:t>Regression </a:t>
            </a:r>
            <a:r>
              <a:rPr lang="en-US" altLang="zh-CN" dirty="0" err="1"/>
              <a:t>Analysis:conclution</a:t>
            </a:r>
            <a:endParaRPr dirty="0"/>
          </a:p>
        </p:txBody>
      </p:sp>
      <p:sp>
        <p:nvSpPr>
          <p:cNvPr id="58" name="灯片编号占位符 1">
            <a:extLst>
              <a:ext uri="{FF2B5EF4-FFF2-40B4-BE49-F238E27FC236}">
                <a16:creationId xmlns:a16="http://schemas.microsoft.com/office/drawing/2014/main" id="{6207958F-5FE4-7821-F52D-107C9A74D96C}"/>
              </a:ext>
            </a:extLst>
          </p:cNvPr>
          <p:cNvSpPr txBox="1">
            <a:spLocks noGrp="1"/>
          </p:cNvSpPr>
          <p:nvPr>
            <p:ph type="sldNum" sz="quarter" idx="4294967295"/>
          </p:nvPr>
        </p:nvSpPr>
        <p:spPr>
          <a:xfrm>
            <a:off x="11980766" y="213146"/>
            <a:ext cx="255525" cy="3990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0000"/>
              </a:lnSpc>
            </a:lvl1pPr>
          </a:lstStyle>
          <a:p>
            <a:fld id="{86CB4B4D-7CA3-9044-876B-883B54F8677D}" type="slidenum">
              <a:rPr/>
              <a:t>25</a:t>
            </a:fld>
            <a:endParaRPr/>
          </a:p>
        </p:txBody>
      </p:sp>
      <p:sp>
        <p:nvSpPr>
          <p:cNvPr id="2" name="文本占位符 5">
            <a:extLst>
              <a:ext uri="{FF2B5EF4-FFF2-40B4-BE49-F238E27FC236}">
                <a16:creationId xmlns:a16="http://schemas.microsoft.com/office/drawing/2014/main" id="{3FF051C3-85B9-DBF6-4C1D-E9787A2D6A09}"/>
              </a:ext>
            </a:extLst>
          </p:cNvPr>
          <p:cNvSpPr txBox="1"/>
          <p:nvPr/>
        </p:nvSpPr>
        <p:spPr>
          <a:xfrm>
            <a:off x="761999" y="213146"/>
            <a:ext cx="10606728" cy="398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Regression Analysis</a:t>
            </a:r>
          </a:p>
        </p:txBody>
      </p:sp>
    </p:spTree>
    <p:extLst>
      <p:ext uri="{BB962C8B-B14F-4D97-AF65-F5344CB8AC3E}">
        <p14:creationId xmlns:p14="http://schemas.microsoft.com/office/powerpoint/2010/main" val="363821904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84F8D-9C68-EAFB-5ECC-B5AB86985BD9}"/>
            </a:ext>
          </a:extLst>
        </p:cNvPr>
        <p:cNvGrpSpPr/>
        <p:nvPr/>
      </p:nvGrpSpPr>
      <p:grpSpPr>
        <a:xfrm>
          <a:off x="0" y="0"/>
          <a:ext cx="0" cy="0"/>
          <a:chOff x="0" y="0"/>
          <a:chExt cx="0" cy="0"/>
        </a:xfrm>
      </p:grpSpPr>
      <p:sp>
        <p:nvSpPr>
          <p:cNvPr id="44" name="DEDA Digital Economy &amp; Decision Analytics…">
            <a:extLst>
              <a:ext uri="{FF2B5EF4-FFF2-40B4-BE49-F238E27FC236}">
                <a16:creationId xmlns:a16="http://schemas.microsoft.com/office/drawing/2014/main" id="{069D5A0A-433F-9583-BA14-77B326A450D4}"/>
              </a:ext>
            </a:extLst>
          </p:cNvPr>
          <p:cNvSpPr txBox="1">
            <a:spLocks noGrp="1"/>
          </p:cNvSpPr>
          <p:nvPr>
            <p:ph type="body" sz="quarter" idx="1"/>
          </p:nvPr>
        </p:nvSpPr>
        <p:spPr>
          <a:xfrm>
            <a:off x="773350" y="2385391"/>
            <a:ext cx="11458100" cy="2200375"/>
          </a:xfrm>
          <a:prstGeom prst="rect">
            <a:avLst/>
          </a:prstGeom>
        </p:spPr>
        <p:txBody>
          <a:bodyPr/>
          <a:lstStyle>
            <a:lvl1pPr marL="434340" indent="-434340" defTabSz="461009">
              <a:lnSpc>
                <a:spcPct val="96000"/>
              </a:lnSpc>
              <a:defRPr sz="4300">
                <a:solidFill>
                  <a:srgbClr val="D30F11"/>
                </a:solidFill>
                <a:latin typeface="Helvetica Neue"/>
                <a:ea typeface="Helvetica Neue"/>
                <a:cs typeface="Helvetica Neue"/>
                <a:sym typeface="Helvetica Neue"/>
              </a:defRPr>
            </a:lvl1pPr>
          </a:lstStyle>
          <a:p>
            <a:r>
              <a:rPr lang="en-US" dirty="0"/>
              <a:t>Development history of electric vehicles</a:t>
            </a:r>
            <a:endParaRPr dirty="0"/>
          </a:p>
        </p:txBody>
      </p:sp>
      <p:sp>
        <p:nvSpPr>
          <p:cNvPr id="45" name="Jialu Gao…">
            <a:extLst>
              <a:ext uri="{FF2B5EF4-FFF2-40B4-BE49-F238E27FC236}">
                <a16:creationId xmlns:a16="http://schemas.microsoft.com/office/drawing/2014/main" id="{97AD320E-F117-3014-7763-1DCD389A380C}"/>
              </a:ext>
            </a:extLst>
          </p:cNvPr>
          <p:cNvSpPr txBox="1"/>
          <p:nvPr/>
        </p:nvSpPr>
        <p:spPr>
          <a:xfrm>
            <a:off x="773349" y="4748507"/>
            <a:ext cx="11582403" cy="3365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defTabSz="457200">
              <a:defRPr sz="3200">
                <a:solidFill>
                  <a:srgbClr val="5A5F5E"/>
                </a:solidFill>
                <a:latin typeface="Helvetica Neue"/>
                <a:ea typeface="Helvetica Neue"/>
                <a:cs typeface="Helvetica Neue"/>
                <a:sym typeface="Helvetica Neue"/>
              </a:defRPr>
            </a:pPr>
            <a:r>
              <a:rPr lang="en-US" dirty="0"/>
              <a:t>Jiaqi Li</a:t>
            </a:r>
            <a:endParaRPr dirty="0"/>
          </a:p>
        </p:txBody>
      </p:sp>
      <p:sp>
        <p:nvSpPr>
          <p:cNvPr id="46" name="20240923  Hae ZUO DEDA Digital Economy Data Analytics WebScraping Unit_4.key">
            <a:extLst>
              <a:ext uri="{FF2B5EF4-FFF2-40B4-BE49-F238E27FC236}">
                <a16:creationId xmlns:a16="http://schemas.microsoft.com/office/drawing/2014/main" id="{CFA8F07D-ECD5-0711-B79E-60DC777C33A5}"/>
              </a:ext>
            </a:extLst>
          </p:cNvPr>
          <p:cNvSpPr txBox="1"/>
          <p:nvPr/>
        </p:nvSpPr>
        <p:spPr>
          <a:xfrm>
            <a:off x="6856662" y="9307994"/>
            <a:ext cx="5908739" cy="324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a:lnSpc>
                <a:spcPct val="90000"/>
              </a:lnSpc>
              <a:defRPr sz="1500">
                <a:solidFill>
                  <a:srgbClr val="EB3D44"/>
                </a:solidFill>
                <a:latin typeface="Helvetica Neue Light"/>
                <a:ea typeface="Helvetica Neue Light"/>
                <a:cs typeface="Helvetica Neue Light"/>
                <a:sym typeface="Helvetica Neue Light"/>
              </a:defRPr>
            </a:lvl1pPr>
          </a:lstStyle>
          <a:p>
            <a:r>
              <a:rPr dirty="0"/>
              <a:t>20241118 Gao Si Li Chen Capturing the Baijiu Industry </a:t>
            </a:r>
            <a:r>
              <a:rPr dirty="0" err="1"/>
              <a:t>Landscape.key</a:t>
            </a:r>
            <a:endParaRPr dirty="0"/>
          </a:p>
        </p:txBody>
      </p:sp>
    </p:spTree>
    <p:extLst>
      <p:ext uri="{BB962C8B-B14F-4D97-AF65-F5344CB8AC3E}">
        <p14:creationId xmlns:p14="http://schemas.microsoft.com/office/powerpoint/2010/main" val="202077676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592AF-A15D-41DF-85D3-7BA06F912E54}"/>
            </a:ext>
          </a:extLst>
        </p:cNvPr>
        <p:cNvGrpSpPr/>
        <p:nvPr/>
      </p:nvGrpSpPr>
      <p:grpSpPr>
        <a:xfrm>
          <a:off x="0" y="0"/>
          <a:ext cx="0" cy="0"/>
          <a:chOff x="0" y="0"/>
          <a:chExt cx="0" cy="0"/>
        </a:xfrm>
      </p:grpSpPr>
      <p:sp>
        <p:nvSpPr>
          <p:cNvPr id="56" name="文本占位符 4">
            <a:extLst>
              <a:ext uri="{FF2B5EF4-FFF2-40B4-BE49-F238E27FC236}">
                <a16:creationId xmlns:a16="http://schemas.microsoft.com/office/drawing/2014/main" id="{1F751B74-2130-A563-87B1-DE78F296014F}"/>
              </a:ext>
            </a:extLst>
          </p:cNvPr>
          <p:cNvSpPr txBox="1">
            <a:spLocks noGrp="1"/>
          </p:cNvSpPr>
          <p:nvPr>
            <p:ph type="subTitle" idx="4294967295"/>
          </p:nvPr>
        </p:nvSpPr>
        <p:spPr>
          <a:xfrm>
            <a:off x="762000" y="1709794"/>
            <a:ext cx="11480800" cy="6943671"/>
          </a:xfrm>
          <a:prstGeom prst="rect">
            <a:avLst/>
          </a:prstGeom>
        </p:spPr>
        <p:txBody>
          <a:bodyPr/>
          <a:lstStyle/>
          <a:p>
            <a:pPr marL="444500" indent="-444500">
              <a:lnSpc>
                <a:spcPct val="153000"/>
              </a:lnSpc>
              <a:buClr>
                <a:srgbClr val="00376C"/>
              </a:buClr>
              <a:buSzPct val="100000"/>
              <a:buChar char="⊡"/>
              <a:defRPr sz="2400">
                <a:solidFill>
                  <a:srgbClr val="5A5F5E"/>
                </a:solidFill>
              </a:defRPr>
            </a:pPr>
            <a:r>
              <a:rPr lang="en-US" dirty="0"/>
              <a:t>Electric vehicle related indicators for 50 countries/regions</a:t>
            </a:r>
          </a:p>
          <a:p>
            <a:pPr marL="444500" indent="-444500">
              <a:lnSpc>
                <a:spcPct val="153000"/>
              </a:lnSpc>
              <a:buClr>
                <a:srgbClr val="00376C"/>
              </a:buClr>
              <a:buSzPct val="100000"/>
              <a:buChar char="⊡"/>
              <a:defRPr sz="2400">
                <a:solidFill>
                  <a:srgbClr val="5A5F5E"/>
                </a:solidFill>
              </a:defRPr>
            </a:pPr>
            <a:r>
              <a:rPr lang="en-US" dirty="0"/>
              <a:t>Yearly data from 2009 to 2024,</a:t>
            </a:r>
            <a:endParaRPr dirty="0"/>
          </a:p>
        </p:txBody>
      </p:sp>
      <p:sp>
        <p:nvSpPr>
          <p:cNvPr id="57" name="标题 3">
            <a:extLst>
              <a:ext uri="{FF2B5EF4-FFF2-40B4-BE49-F238E27FC236}">
                <a16:creationId xmlns:a16="http://schemas.microsoft.com/office/drawing/2014/main" id="{2C89A200-A626-119D-4A98-C616F923A7B3}"/>
              </a:ext>
            </a:extLst>
          </p:cNvPr>
          <p:cNvSpPr txBox="1">
            <a:spLocks noGrp="1"/>
          </p:cNvSpPr>
          <p:nvPr>
            <p:ph type="ctrTitle"/>
          </p:nvPr>
        </p:nvSpPr>
        <p:spPr>
          <a:xfrm>
            <a:off x="761998" y="800296"/>
            <a:ext cx="11458103" cy="721382"/>
          </a:xfrm>
          <a:prstGeom prst="rect">
            <a:avLst/>
          </a:prstGeom>
        </p:spPr>
        <p:txBody>
          <a:bodyPr>
            <a:normAutofit/>
          </a:bodyPr>
          <a:lstStyle/>
          <a:p>
            <a:r>
              <a:rPr lang="en-US" altLang="zh-CN" dirty="0"/>
              <a:t>2010-2023 EV Global </a:t>
            </a:r>
            <a:r>
              <a:rPr lang="en-US" altLang="zh-CN" dirty="0" err="1"/>
              <a:t>trend:Data</a:t>
            </a:r>
            <a:r>
              <a:rPr lang="en-US" altLang="zh-CN" dirty="0"/>
              <a:t> Description</a:t>
            </a:r>
            <a:endParaRPr dirty="0"/>
          </a:p>
        </p:txBody>
      </p:sp>
      <p:sp>
        <p:nvSpPr>
          <p:cNvPr id="58" name="灯片编号占位符 1">
            <a:extLst>
              <a:ext uri="{FF2B5EF4-FFF2-40B4-BE49-F238E27FC236}">
                <a16:creationId xmlns:a16="http://schemas.microsoft.com/office/drawing/2014/main" id="{F9DC2BEA-C91B-00D2-F207-6BF733F63990}"/>
              </a:ext>
            </a:extLst>
          </p:cNvPr>
          <p:cNvSpPr txBox="1">
            <a:spLocks noGrp="1"/>
          </p:cNvSpPr>
          <p:nvPr>
            <p:ph type="sldNum" sz="quarter" idx="4294967295"/>
          </p:nvPr>
        </p:nvSpPr>
        <p:spPr>
          <a:xfrm>
            <a:off x="11980766" y="213146"/>
            <a:ext cx="255525" cy="3990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nSpc>
                <a:spcPct val="90000"/>
              </a:lnSpc>
            </a:lvl1pPr>
          </a:lstStyle>
          <a:p>
            <a:fld id="{86CB4B4D-7CA3-9044-876B-883B54F8677D}" type="slidenum">
              <a:rPr/>
              <a:t>3</a:t>
            </a:fld>
            <a:endParaRPr/>
          </a:p>
        </p:txBody>
      </p:sp>
      <p:sp>
        <p:nvSpPr>
          <p:cNvPr id="59" name="文本占位符 5">
            <a:extLst>
              <a:ext uri="{FF2B5EF4-FFF2-40B4-BE49-F238E27FC236}">
                <a16:creationId xmlns:a16="http://schemas.microsoft.com/office/drawing/2014/main" id="{CF4971F7-9AF6-DFD0-C9D4-89EAAAE12586}"/>
              </a:ext>
            </a:extLst>
          </p:cNvPr>
          <p:cNvSpPr txBox="1"/>
          <p:nvPr/>
        </p:nvSpPr>
        <p:spPr>
          <a:xfrm>
            <a:off x="761999" y="213146"/>
            <a:ext cx="10606728" cy="398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Data Visualization</a:t>
            </a:r>
            <a:endParaRPr dirty="0"/>
          </a:p>
        </p:txBody>
      </p:sp>
      <p:pic>
        <p:nvPicPr>
          <p:cNvPr id="5" name="图片 4">
            <a:extLst>
              <a:ext uri="{FF2B5EF4-FFF2-40B4-BE49-F238E27FC236}">
                <a16:creationId xmlns:a16="http://schemas.microsoft.com/office/drawing/2014/main" id="{11C5FC03-DC1C-CF2A-23F0-49B49147F158}"/>
              </a:ext>
            </a:extLst>
          </p:cNvPr>
          <p:cNvPicPr>
            <a:picLocks noChangeAspect="1"/>
          </p:cNvPicPr>
          <p:nvPr/>
        </p:nvPicPr>
        <p:blipFill>
          <a:blip r:embed="rId2"/>
          <a:stretch>
            <a:fillRect/>
          </a:stretch>
        </p:blipFill>
        <p:spPr>
          <a:xfrm>
            <a:off x="779017" y="3137847"/>
            <a:ext cx="11424064" cy="5072703"/>
          </a:xfrm>
          <a:prstGeom prst="rect">
            <a:avLst/>
          </a:prstGeom>
        </p:spPr>
      </p:pic>
    </p:spTree>
    <p:extLst>
      <p:ext uri="{BB962C8B-B14F-4D97-AF65-F5344CB8AC3E}">
        <p14:creationId xmlns:p14="http://schemas.microsoft.com/office/powerpoint/2010/main" val="159786935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占位符 4"/>
          <p:cNvSpPr txBox="1">
            <a:spLocks noGrp="1"/>
          </p:cNvSpPr>
          <p:nvPr>
            <p:ph type="subTitle" idx="4294967295"/>
          </p:nvPr>
        </p:nvSpPr>
        <p:spPr>
          <a:xfrm>
            <a:off x="785045" y="1631097"/>
            <a:ext cx="11480800" cy="6943671"/>
          </a:xfrm>
          <a:prstGeom prst="rect">
            <a:avLst/>
          </a:prstGeom>
        </p:spPr>
        <p:txBody>
          <a:bodyPr>
            <a:normAutofit/>
          </a:bodyPr>
          <a:lstStyle/>
          <a:p>
            <a:pPr marL="444500" indent="-444500">
              <a:lnSpc>
                <a:spcPct val="153000"/>
              </a:lnSpc>
              <a:buClr>
                <a:srgbClr val="00376C"/>
              </a:buClr>
              <a:buSzPct val="100000"/>
              <a:buChar char="⊡"/>
              <a:defRPr sz="2400">
                <a:solidFill>
                  <a:srgbClr val="5A5F5E"/>
                </a:solidFill>
              </a:defRPr>
            </a:pPr>
            <a:r>
              <a:rPr lang="en-US" altLang="zh-CN" dirty="0"/>
              <a:t>Global EV sales and EV sales market share in all countries has risen steadily from nearly 0% in 2010, with a notable acceleration after 2018, indicating a shift from slow initial growth to rapid expansion.</a:t>
            </a:r>
          </a:p>
          <a:p>
            <a:pPr marL="444500" indent="-444500">
              <a:lnSpc>
                <a:spcPct val="153000"/>
              </a:lnSpc>
              <a:buClr>
                <a:srgbClr val="00376C"/>
              </a:buClr>
              <a:buSzPct val="100000"/>
              <a:buChar char="⊡"/>
              <a:defRPr sz="2400">
                <a:solidFill>
                  <a:srgbClr val="5A5F5E"/>
                </a:solidFill>
              </a:defRPr>
            </a:pPr>
            <a:r>
              <a:rPr lang="en-US" dirty="0"/>
              <a:t>The global electrification trend is </a:t>
            </a:r>
            <a:r>
              <a:rPr lang="en-US" dirty="0" err="1"/>
              <a:t>irreversible.All</a:t>
            </a:r>
            <a:r>
              <a:rPr lang="en-US" dirty="0"/>
              <a:t> countries (including "Rest of the World") show an upward trend, proving that electrification has evolved from pilot projects in a few nations to a worldwide industrial transformation.</a:t>
            </a:r>
          </a:p>
        </p:txBody>
      </p:sp>
      <p:sp>
        <p:nvSpPr>
          <p:cNvPr id="57" name="标题 3"/>
          <p:cNvSpPr txBox="1">
            <a:spLocks noGrp="1"/>
          </p:cNvSpPr>
          <p:nvPr>
            <p:ph type="ctrTitle"/>
          </p:nvPr>
        </p:nvSpPr>
        <p:spPr>
          <a:xfrm>
            <a:off x="761998" y="800296"/>
            <a:ext cx="11458103" cy="721382"/>
          </a:xfrm>
          <a:prstGeom prst="rect">
            <a:avLst/>
          </a:prstGeom>
        </p:spPr>
        <p:txBody>
          <a:bodyPr>
            <a:normAutofit/>
          </a:bodyPr>
          <a:lstStyle/>
          <a:p>
            <a:r>
              <a:rPr lang="en-US" altLang="zh-CN" dirty="0"/>
              <a:t>2010-2023 EV Global trend</a:t>
            </a:r>
            <a:endParaRPr dirty="0"/>
          </a:p>
        </p:txBody>
      </p:sp>
      <p:sp>
        <p:nvSpPr>
          <p:cNvPr id="58" name="灯片编号占位符 1"/>
          <p:cNvSpPr txBox="1">
            <a:spLocks noGrp="1"/>
          </p:cNvSpPr>
          <p:nvPr>
            <p:ph type="sldNum" sz="quarter" idx="4294967295"/>
          </p:nvPr>
        </p:nvSpPr>
        <p:spPr>
          <a:xfrm>
            <a:off x="11980766" y="213146"/>
            <a:ext cx="255525" cy="3990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0000"/>
              </a:lnSpc>
            </a:lvl1pPr>
          </a:lstStyle>
          <a:p>
            <a:fld id="{86CB4B4D-7CA3-9044-876B-883B54F8677D}" type="slidenum">
              <a:rPr/>
              <a:t>4</a:t>
            </a:fld>
            <a:endParaRPr/>
          </a:p>
        </p:txBody>
      </p:sp>
      <p:sp>
        <p:nvSpPr>
          <p:cNvPr id="59" name="文本占位符 5"/>
          <p:cNvSpPr txBox="1"/>
          <p:nvPr/>
        </p:nvSpPr>
        <p:spPr>
          <a:xfrm>
            <a:off x="761999" y="213146"/>
            <a:ext cx="10606728" cy="398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Data Visualization</a:t>
            </a:r>
            <a:endParaRPr dirty="0"/>
          </a:p>
        </p:txBody>
      </p:sp>
      <p:pic>
        <p:nvPicPr>
          <p:cNvPr id="4" name="图片 3">
            <a:extLst>
              <a:ext uri="{FF2B5EF4-FFF2-40B4-BE49-F238E27FC236}">
                <a16:creationId xmlns:a16="http://schemas.microsoft.com/office/drawing/2014/main" id="{A1AE1042-652F-1D4A-C727-3FB69A3C36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938" y="4946849"/>
            <a:ext cx="6030111" cy="4116503"/>
          </a:xfrm>
          <a:prstGeom prst="rect">
            <a:avLst/>
          </a:prstGeom>
        </p:spPr>
      </p:pic>
      <p:pic>
        <p:nvPicPr>
          <p:cNvPr id="7" name="图片 6">
            <a:extLst>
              <a:ext uri="{FF2B5EF4-FFF2-40B4-BE49-F238E27FC236}">
                <a16:creationId xmlns:a16="http://schemas.microsoft.com/office/drawing/2014/main" id="{1D498A67-6D07-FC1C-8025-EB74F31387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5238" y="4946849"/>
            <a:ext cx="6030111" cy="4116503"/>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EF4D1-310F-BB9C-B65E-6331B4F6F0E3}"/>
            </a:ext>
          </a:extLst>
        </p:cNvPr>
        <p:cNvGrpSpPr/>
        <p:nvPr/>
      </p:nvGrpSpPr>
      <p:grpSpPr>
        <a:xfrm>
          <a:off x="0" y="0"/>
          <a:ext cx="0" cy="0"/>
          <a:chOff x="0" y="0"/>
          <a:chExt cx="0" cy="0"/>
        </a:xfrm>
      </p:grpSpPr>
      <p:sp>
        <p:nvSpPr>
          <p:cNvPr id="57" name="标题 3">
            <a:extLst>
              <a:ext uri="{FF2B5EF4-FFF2-40B4-BE49-F238E27FC236}">
                <a16:creationId xmlns:a16="http://schemas.microsoft.com/office/drawing/2014/main" id="{CD78C678-56C1-D30D-CD47-D8639EB675B6}"/>
              </a:ext>
            </a:extLst>
          </p:cNvPr>
          <p:cNvSpPr txBox="1">
            <a:spLocks noGrp="1"/>
          </p:cNvSpPr>
          <p:nvPr>
            <p:ph type="ctrTitle"/>
          </p:nvPr>
        </p:nvSpPr>
        <p:spPr>
          <a:xfrm>
            <a:off x="761998" y="800296"/>
            <a:ext cx="11458103" cy="721382"/>
          </a:xfrm>
          <a:prstGeom prst="rect">
            <a:avLst/>
          </a:prstGeom>
        </p:spPr>
        <p:txBody>
          <a:bodyPr>
            <a:normAutofit/>
          </a:bodyPr>
          <a:lstStyle/>
          <a:p>
            <a:r>
              <a:rPr lang="en-US" altLang="zh-CN" dirty="0"/>
              <a:t>2010-2023 EV Global trend</a:t>
            </a:r>
            <a:endParaRPr dirty="0"/>
          </a:p>
        </p:txBody>
      </p:sp>
      <p:sp>
        <p:nvSpPr>
          <p:cNvPr id="58" name="灯片编号占位符 1">
            <a:extLst>
              <a:ext uri="{FF2B5EF4-FFF2-40B4-BE49-F238E27FC236}">
                <a16:creationId xmlns:a16="http://schemas.microsoft.com/office/drawing/2014/main" id="{CE001766-670C-371D-0695-DD1C823F4DAA}"/>
              </a:ext>
            </a:extLst>
          </p:cNvPr>
          <p:cNvSpPr txBox="1">
            <a:spLocks noGrp="1"/>
          </p:cNvSpPr>
          <p:nvPr>
            <p:ph type="sldNum" sz="quarter" idx="4294967295"/>
          </p:nvPr>
        </p:nvSpPr>
        <p:spPr>
          <a:xfrm>
            <a:off x="11980766" y="213146"/>
            <a:ext cx="255525" cy="3990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nSpc>
                <a:spcPct val="90000"/>
              </a:lnSpc>
            </a:lvl1pPr>
          </a:lstStyle>
          <a:p>
            <a:fld id="{86CB4B4D-7CA3-9044-876B-883B54F8677D}" type="slidenum">
              <a:rPr/>
              <a:t>5</a:t>
            </a:fld>
            <a:endParaRPr/>
          </a:p>
        </p:txBody>
      </p:sp>
      <p:sp>
        <p:nvSpPr>
          <p:cNvPr id="59" name="文本占位符 5">
            <a:extLst>
              <a:ext uri="{FF2B5EF4-FFF2-40B4-BE49-F238E27FC236}">
                <a16:creationId xmlns:a16="http://schemas.microsoft.com/office/drawing/2014/main" id="{423FA258-5614-F034-2F2D-B64D18D36652}"/>
              </a:ext>
            </a:extLst>
          </p:cNvPr>
          <p:cNvSpPr txBox="1"/>
          <p:nvPr/>
        </p:nvSpPr>
        <p:spPr>
          <a:xfrm>
            <a:off x="761999" y="213146"/>
            <a:ext cx="10606728" cy="398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Data Visualization</a:t>
            </a:r>
            <a:endParaRPr dirty="0"/>
          </a:p>
        </p:txBody>
      </p:sp>
      <p:pic>
        <p:nvPicPr>
          <p:cNvPr id="3" name="图片 2">
            <a:extLst>
              <a:ext uri="{FF2B5EF4-FFF2-40B4-BE49-F238E27FC236}">
                <a16:creationId xmlns:a16="http://schemas.microsoft.com/office/drawing/2014/main" id="{E08A08AE-3B1C-FB66-8AD9-CF5EEE290699}"/>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864500" y="1519718"/>
            <a:ext cx="5518800" cy="3610800"/>
          </a:xfrm>
          <a:prstGeom prst="rect">
            <a:avLst/>
          </a:prstGeom>
        </p:spPr>
      </p:pic>
      <p:pic>
        <p:nvPicPr>
          <p:cNvPr id="5" name="图片 4">
            <a:extLst>
              <a:ext uri="{FF2B5EF4-FFF2-40B4-BE49-F238E27FC236}">
                <a16:creationId xmlns:a16="http://schemas.microsoft.com/office/drawing/2014/main" id="{37A3E2EE-8FF2-8C34-CEFE-C348260DFDE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802400" y="1521678"/>
            <a:ext cx="5518800" cy="3608840"/>
          </a:xfrm>
          <a:prstGeom prst="rect">
            <a:avLst/>
          </a:prstGeom>
        </p:spPr>
      </p:pic>
      <p:pic>
        <p:nvPicPr>
          <p:cNvPr id="8" name="图片 7">
            <a:extLst>
              <a:ext uri="{FF2B5EF4-FFF2-40B4-BE49-F238E27FC236}">
                <a16:creationId xmlns:a16="http://schemas.microsoft.com/office/drawing/2014/main" id="{44E68094-372F-8D96-5A90-BC61B1DC06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885" y="5423185"/>
            <a:ext cx="5518415" cy="3608840"/>
          </a:xfrm>
          <a:prstGeom prst="rect">
            <a:avLst/>
          </a:prstGeom>
        </p:spPr>
      </p:pic>
      <p:pic>
        <p:nvPicPr>
          <p:cNvPr id="12" name="图片 11">
            <a:extLst>
              <a:ext uri="{FF2B5EF4-FFF2-40B4-BE49-F238E27FC236}">
                <a16:creationId xmlns:a16="http://schemas.microsoft.com/office/drawing/2014/main" id="{D20B7216-7D72-5920-52ED-DA2FD1CAF6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02785" y="5423185"/>
            <a:ext cx="5518415" cy="3608840"/>
          </a:xfrm>
          <a:prstGeom prst="rect">
            <a:avLst/>
          </a:prstGeom>
        </p:spPr>
      </p:pic>
    </p:spTree>
    <p:extLst>
      <p:ext uri="{BB962C8B-B14F-4D97-AF65-F5344CB8AC3E}">
        <p14:creationId xmlns:p14="http://schemas.microsoft.com/office/powerpoint/2010/main" val="278752183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4225F-AE89-538E-93B4-83D96F0EE330}"/>
            </a:ext>
          </a:extLst>
        </p:cNvPr>
        <p:cNvGrpSpPr/>
        <p:nvPr/>
      </p:nvGrpSpPr>
      <p:grpSpPr>
        <a:xfrm>
          <a:off x="0" y="0"/>
          <a:ext cx="0" cy="0"/>
          <a:chOff x="0" y="0"/>
          <a:chExt cx="0" cy="0"/>
        </a:xfrm>
      </p:grpSpPr>
      <p:sp>
        <p:nvSpPr>
          <p:cNvPr id="57" name="标题 3">
            <a:extLst>
              <a:ext uri="{FF2B5EF4-FFF2-40B4-BE49-F238E27FC236}">
                <a16:creationId xmlns:a16="http://schemas.microsoft.com/office/drawing/2014/main" id="{56ABCF26-44D0-82EF-4889-1A4150598347}"/>
              </a:ext>
            </a:extLst>
          </p:cNvPr>
          <p:cNvSpPr txBox="1">
            <a:spLocks noGrp="1"/>
          </p:cNvSpPr>
          <p:nvPr>
            <p:ph type="ctrTitle"/>
          </p:nvPr>
        </p:nvSpPr>
        <p:spPr>
          <a:xfrm>
            <a:off x="761998" y="800296"/>
            <a:ext cx="11458103" cy="721382"/>
          </a:xfrm>
          <a:prstGeom prst="rect">
            <a:avLst/>
          </a:prstGeom>
        </p:spPr>
        <p:txBody>
          <a:bodyPr>
            <a:normAutofit/>
          </a:bodyPr>
          <a:lstStyle/>
          <a:p>
            <a:r>
              <a:rPr lang="en-US" altLang="zh-CN" dirty="0"/>
              <a:t>2010-2023 EV Global trend</a:t>
            </a:r>
            <a:endParaRPr dirty="0"/>
          </a:p>
        </p:txBody>
      </p:sp>
      <p:sp>
        <p:nvSpPr>
          <p:cNvPr id="58" name="灯片编号占位符 1">
            <a:extLst>
              <a:ext uri="{FF2B5EF4-FFF2-40B4-BE49-F238E27FC236}">
                <a16:creationId xmlns:a16="http://schemas.microsoft.com/office/drawing/2014/main" id="{34B9B122-B9E0-D274-4677-BDA29B2235F4}"/>
              </a:ext>
            </a:extLst>
          </p:cNvPr>
          <p:cNvSpPr txBox="1">
            <a:spLocks noGrp="1"/>
          </p:cNvSpPr>
          <p:nvPr>
            <p:ph type="sldNum" sz="quarter" idx="4294967295"/>
          </p:nvPr>
        </p:nvSpPr>
        <p:spPr>
          <a:xfrm>
            <a:off x="11980766" y="213146"/>
            <a:ext cx="255525" cy="3990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0000"/>
              </a:lnSpc>
            </a:lvl1pPr>
          </a:lstStyle>
          <a:p>
            <a:fld id="{86CB4B4D-7CA3-9044-876B-883B54F8677D}" type="slidenum">
              <a:rPr/>
              <a:t>6</a:t>
            </a:fld>
            <a:endParaRPr/>
          </a:p>
        </p:txBody>
      </p:sp>
      <p:sp>
        <p:nvSpPr>
          <p:cNvPr id="59" name="文本占位符 5">
            <a:extLst>
              <a:ext uri="{FF2B5EF4-FFF2-40B4-BE49-F238E27FC236}">
                <a16:creationId xmlns:a16="http://schemas.microsoft.com/office/drawing/2014/main" id="{71C744EF-7CDC-D947-59D9-6E1264636F6B}"/>
              </a:ext>
            </a:extLst>
          </p:cNvPr>
          <p:cNvSpPr txBox="1"/>
          <p:nvPr/>
        </p:nvSpPr>
        <p:spPr>
          <a:xfrm>
            <a:off x="761999" y="213146"/>
            <a:ext cx="10606728" cy="398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Data Visualization</a:t>
            </a:r>
            <a:endParaRPr dirty="0"/>
          </a:p>
        </p:txBody>
      </p:sp>
      <p:sp>
        <p:nvSpPr>
          <p:cNvPr id="3" name="文本占位符 4">
            <a:extLst>
              <a:ext uri="{FF2B5EF4-FFF2-40B4-BE49-F238E27FC236}">
                <a16:creationId xmlns:a16="http://schemas.microsoft.com/office/drawing/2014/main" id="{2A575C64-C4F2-C3D1-8511-F83F7176AB4B}"/>
              </a:ext>
            </a:extLst>
          </p:cNvPr>
          <p:cNvSpPr txBox="1">
            <a:spLocks/>
          </p:cNvSpPr>
          <p:nvPr/>
        </p:nvSpPr>
        <p:spPr>
          <a:xfrm>
            <a:off x="762000" y="1709794"/>
            <a:ext cx="11480800" cy="7348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lnSpcReduction="10000"/>
          </a:bodyPr>
          <a:lstStyle>
            <a:lvl1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1pPr>
            <a:lvl2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2pPr>
            <a:lvl3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3pPr>
            <a:lvl4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4pPr>
            <a:lvl5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5pPr>
            <a:lvl6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6pPr>
            <a:lvl7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7pPr>
            <a:lvl8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8pPr>
            <a:lvl9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9pPr>
          </a:lstStyle>
          <a:p>
            <a:pPr marL="444500" indent="-444500" hangingPunct="1">
              <a:lnSpc>
                <a:spcPct val="153000"/>
              </a:lnSpc>
              <a:buClr>
                <a:srgbClr val="00376C"/>
              </a:buClr>
              <a:buSzPct val="100000"/>
              <a:buFontTx/>
              <a:buChar char="⊡"/>
              <a:defRPr sz="2400">
                <a:solidFill>
                  <a:srgbClr val="5A5F5E"/>
                </a:solidFill>
              </a:defRPr>
            </a:pPr>
            <a:r>
              <a:rPr lang="en-US" sz="2400" dirty="0">
                <a:solidFill>
                  <a:srgbClr val="5A5F5E"/>
                </a:solidFill>
              </a:rPr>
              <a:t>Regional pattern evolution</a:t>
            </a:r>
            <a:endParaRPr lang="en-US" sz="2200" dirty="0">
              <a:solidFill>
                <a:srgbClr val="5A5F5E"/>
              </a:solidFill>
            </a:endParaRPr>
          </a:p>
          <a:p>
            <a:pPr marL="889000" lvl="1" indent="-444500" hangingPunct="1">
              <a:lnSpc>
                <a:spcPct val="162000"/>
              </a:lnSpc>
              <a:buClr>
                <a:srgbClr val="00376C"/>
              </a:buClr>
              <a:buSzPct val="80000"/>
              <a:buFontTx/>
              <a:buChar char="►"/>
              <a:defRPr sz="2200">
                <a:solidFill>
                  <a:srgbClr val="5A5F5E"/>
                </a:solidFill>
              </a:defRPr>
            </a:pPr>
            <a:r>
              <a:rPr lang="en-US" sz="2200" dirty="0">
                <a:solidFill>
                  <a:srgbClr val="5A5F5E"/>
                </a:solidFill>
              </a:rPr>
              <a:t>In 2010, China and Japan led the market, with the United States in third place. Europe </a:t>
            </a:r>
            <a:r>
              <a:rPr lang="en-US" altLang="zh-CN" sz="2200" dirty="0"/>
              <a:t>hold a position in the global EV market</a:t>
            </a:r>
          </a:p>
          <a:p>
            <a:pPr marL="889000" lvl="1" indent="-444500" hangingPunct="1">
              <a:lnSpc>
                <a:spcPct val="162000"/>
              </a:lnSpc>
              <a:buClr>
                <a:srgbClr val="00376C"/>
              </a:buClr>
              <a:buSzPct val="80000"/>
              <a:buFontTx/>
              <a:buChar char="►"/>
              <a:defRPr sz="2200">
                <a:solidFill>
                  <a:srgbClr val="5A5F5E"/>
                </a:solidFill>
              </a:defRPr>
            </a:pPr>
            <a:r>
              <a:rPr lang="en-US" sz="2200" dirty="0">
                <a:solidFill>
                  <a:srgbClr val="5A5F5E"/>
                </a:solidFill>
              </a:rPr>
              <a:t>In 2015, </a:t>
            </a:r>
            <a:r>
              <a:rPr lang="en-US" altLang="zh-CN" sz="2200" dirty="0"/>
              <a:t>China emerged as the dominant market, with the United States in second position. The Netherlands and Norway became notable European players, while Germany, France, and the UK followed closely. Canada entered the market for the first time.</a:t>
            </a:r>
            <a:endParaRPr lang="en-US" sz="2200" dirty="0">
              <a:solidFill>
                <a:srgbClr val="5A5F5E"/>
              </a:solidFill>
            </a:endParaRPr>
          </a:p>
          <a:p>
            <a:pPr marL="889000" lvl="1" indent="-444500" hangingPunct="1">
              <a:lnSpc>
                <a:spcPct val="162000"/>
              </a:lnSpc>
              <a:buClr>
                <a:srgbClr val="00376C"/>
              </a:buClr>
              <a:buSzPct val="80000"/>
              <a:buFontTx/>
              <a:buChar char="►"/>
              <a:defRPr sz="2200">
                <a:solidFill>
                  <a:srgbClr val="5A5F5E"/>
                </a:solidFill>
              </a:defRPr>
            </a:pPr>
            <a:r>
              <a:rPr lang="en-US" sz="2200" dirty="0">
                <a:solidFill>
                  <a:srgbClr val="5A5F5E"/>
                </a:solidFill>
              </a:rPr>
              <a:t>In 2020, </a:t>
            </a:r>
            <a:r>
              <a:rPr lang="en-US" altLang="zh-CN" sz="2200" dirty="0"/>
              <a:t>China maintained its leading position, with Germany and the United States competing closely for second place. France, the UK, and Norway showed strong growth, Korea entered the top markets for the first time.</a:t>
            </a:r>
          </a:p>
          <a:p>
            <a:pPr marL="889000" lvl="1" indent="-444500" hangingPunct="1">
              <a:lnSpc>
                <a:spcPct val="162000"/>
              </a:lnSpc>
              <a:buClr>
                <a:srgbClr val="00376C"/>
              </a:buClr>
              <a:buSzPct val="80000"/>
              <a:buFontTx/>
              <a:buChar char="►"/>
              <a:defRPr sz="2200">
                <a:solidFill>
                  <a:srgbClr val="5A5F5E"/>
                </a:solidFill>
              </a:defRPr>
            </a:pPr>
            <a:r>
              <a:rPr lang="en-US" sz="2200" dirty="0">
                <a:solidFill>
                  <a:srgbClr val="5A5F5E"/>
                </a:solidFill>
              </a:rPr>
              <a:t>In 2023, </a:t>
            </a:r>
            <a:r>
              <a:rPr lang="en-US" altLang="zh-CN" sz="2200" dirty="0"/>
              <a:t>maintained its leading position in global </a:t>
            </a:r>
            <a:r>
              <a:rPr lang="en-US" altLang="zh-CN" sz="2200" dirty="0" err="1"/>
              <a:t>EVmarket</a:t>
            </a:r>
            <a:r>
              <a:rPr lang="en-US" altLang="zh-CN" sz="2200" dirty="0"/>
              <a:t>. The United States held a significant but smaller share compared to China. Germany, France, and the UK continued to grow, while the Netherlands, Belgium, Canada, Sweden, and Korea expanded their presence, replacing slower-growing markets like Japan.</a:t>
            </a:r>
            <a:endParaRPr lang="en-US" sz="2200" dirty="0">
              <a:solidFill>
                <a:srgbClr val="5A5F5E"/>
              </a:solidFill>
            </a:endParaRPr>
          </a:p>
        </p:txBody>
      </p:sp>
    </p:spTree>
    <p:extLst>
      <p:ext uri="{BB962C8B-B14F-4D97-AF65-F5344CB8AC3E}">
        <p14:creationId xmlns:p14="http://schemas.microsoft.com/office/powerpoint/2010/main" val="30414277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CC06F-1FC3-C818-1CF5-BEB16A93EF44}"/>
            </a:ext>
          </a:extLst>
        </p:cNvPr>
        <p:cNvGrpSpPr/>
        <p:nvPr/>
      </p:nvGrpSpPr>
      <p:grpSpPr>
        <a:xfrm>
          <a:off x="0" y="0"/>
          <a:ext cx="0" cy="0"/>
          <a:chOff x="0" y="0"/>
          <a:chExt cx="0" cy="0"/>
        </a:xfrm>
      </p:grpSpPr>
      <p:sp>
        <p:nvSpPr>
          <p:cNvPr id="57" name="标题 3">
            <a:extLst>
              <a:ext uri="{FF2B5EF4-FFF2-40B4-BE49-F238E27FC236}">
                <a16:creationId xmlns:a16="http://schemas.microsoft.com/office/drawing/2014/main" id="{B27358EF-57AE-2956-ACC4-01504A3D9F9B}"/>
              </a:ext>
            </a:extLst>
          </p:cNvPr>
          <p:cNvSpPr txBox="1">
            <a:spLocks noGrp="1"/>
          </p:cNvSpPr>
          <p:nvPr>
            <p:ph type="ctrTitle"/>
          </p:nvPr>
        </p:nvSpPr>
        <p:spPr>
          <a:xfrm>
            <a:off x="761998" y="800296"/>
            <a:ext cx="11458103" cy="721382"/>
          </a:xfrm>
          <a:prstGeom prst="rect">
            <a:avLst/>
          </a:prstGeom>
        </p:spPr>
        <p:txBody>
          <a:bodyPr>
            <a:normAutofit/>
          </a:bodyPr>
          <a:lstStyle/>
          <a:p>
            <a:r>
              <a:rPr lang="en-US" altLang="zh-CN" dirty="0"/>
              <a:t>Feature Correlation Matrix</a:t>
            </a:r>
            <a:endParaRPr dirty="0"/>
          </a:p>
        </p:txBody>
      </p:sp>
      <p:sp>
        <p:nvSpPr>
          <p:cNvPr id="58" name="灯片编号占位符 1">
            <a:extLst>
              <a:ext uri="{FF2B5EF4-FFF2-40B4-BE49-F238E27FC236}">
                <a16:creationId xmlns:a16="http://schemas.microsoft.com/office/drawing/2014/main" id="{5791DF5A-0E74-6092-EA80-679E9D78C71F}"/>
              </a:ext>
            </a:extLst>
          </p:cNvPr>
          <p:cNvSpPr txBox="1">
            <a:spLocks noGrp="1"/>
          </p:cNvSpPr>
          <p:nvPr>
            <p:ph type="sldNum" sz="quarter" idx="4294967295"/>
          </p:nvPr>
        </p:nvSpPr>
        <p:spPr>
          <a:xfrm>
            <a:off x="11980766" y="213146"/>
            <a:ext cx="255525" cy="3990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nSpc>
                <a:spcPct val="90000"/>
              </a:lnSpc>
            </a:lvl1pPr>
          </a:lstStyle>
          <a:p>
            <a:fld id="{86CB4B4D-7CA3-9044-876B-883B54F8677D}" type="slidenum">
              <a:rPr/>
              <a:t>7</a:t>
            </a:fld>
            <a:endParaRPr/>
          </a:p>
        </p:txBody>
      </p:sp>
      <p:sp>
        <p:nvSpPr>
          <p:cNvPr id="59" name="文本占位符 5">
            <a:extLst>
              <a:ext uri="{FF2B5EF4-FFF2-40B4-BE49-F238E27FC236}">
                <a16:creationId xmlns:a16="http://schemas.microsoft.com/office/drawing/2014/main" id="{7AA295B2-AE24-F725-6DA9-C120352CE77E}"/>
              </a:ext>
            </a:extLst>
          </p:cNvPr>
          <p:cNvSpPr txBox="1"/>
          <p:nvPr/>
        </p:nvSpPr>
        <p:spPr>
          <a:xfrm>
            <a:off x="761999" y="213146"/>
            <a:ext cx="10606728" cy="398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clustering</a:t>
            </a:r>
            <a:endParaRPr dirty="0"/>
          </a:p>
        </p:txBody>
      </p:sp>
      <p:sp>
        <p:nvSpPr>
          <p:cNvPr id="3" name="文本占位符 4">
            <a:extLst>
              <a:ext uri="{FF2B5EF4-FFF2-40B4-BE49-F238E27FC236}">
                <a16:creationId xmlns:a16="http://schemas.microsoft.com/office/drawing/2014/main" id="{79018F9D-C024-4170-6ECE-17B568ABF871}"/>
              </a:ext>
            </a:extLst>
          </p:cNvPr>
          <p:cNvSpPr txBox="1">
            <a:spLocks/>
          </p:cNvSpPr>
          <p:nvPr/>
        </p:nvSpPr>
        <p:spPr>
          <a:xfrm>
            <a:off x="762000" y="1709794"/>
            <a:ext cx="11480800" cy="7348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1pPr>
            <a:lvl2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2pPr>
            <a:lvl3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3pPr>
            <a:lvl4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4pPr>
            <a:lvl5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5pPr>
            <a:lvl6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6pPr>
            <a:lvl7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7pPr>
            <a:lvl8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8pPr>
            <a:lvl9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9pPr>
          </a:lstStyle>
          <a:p>
            <a:pPr marL="889000" lvl="1" indent="-444500" hangingPunct="1">
              <a:lnSpc>
                <a:spcPct val="162000"/>
              </a:lnSpc>
              <a:buClr>
                <a:srgbClr val="00376C"/>
              </a:buClr>
              <a:buSzPct val="80000"/>
              <a:buFontTx/>
              <a:buChar char="►"/>
              <a:defRPr sz="2200">
                <a:solidFill>
                  <a:srgbClr val="5A5F5E"/>
                </a:solidFill>
              </a:defRPr>
            </a:pPr>
            <a:endParaRPr lang="en-US" sz="2200" dirty="0">
              <a:solidFill>
                <a:srgbClr val="5A5F5E"/>
              </a:solidFill>
            </a:endParaRPr>
          </a:p>
        </p:txBody>
      </p:sp>
      <p:pic>
        <p:nvPicPr>
          <p:cNvPr id="5" name="图片 4">
            <a:extLst>
              <a:ext uri="{FF2B5EF4-FFF2-40B4-BE49-F238E27FC236}">
                <a16:creationId xmlns:a16="http://schemas.microsoft.com/office/drawing/2014/main" id="{D897B330-D873-59E1-84D7-5175485437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699" y="1482523"/>
            <a:ext cx="8073551" cy="7487726"/>
          </a:xfrm>
          <a:prstGeom prst="rect">
            <a:avLst/>
          </a:prstGeom>
        </p:spPr>
      </p:pic>
    </p:spTree>
    <p:extLst>
      <p:ext uri="{BB962C8B-B14F-4D97-AF65-F5344CB8AC3E}">
        <p14:creationId xmlns:p14="http://schemas.microsoft.com/office/powerpoint/2010/main" val="98784849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4225F-AE89-538E-93B4-83D96F0EE330}"/>
            </a:ext>
          </a:extLst>
        </p:cNvPr>
        <p:cNvGrpSpPr/>
        <p:nvPr/>
      </p:nvGrpSpPr>
      <p:grpSpPr>
        <a:xfrm>
          <a:off x="0" y="0"/>
          <a:ext cx="0" cy="0"/>
          <a:chOff x="0" y="0"/>
          <a:chExt cx="0" cy="0"/>
        </a:xfrm>
      </p:grpSpPr>
      <p:sp>
        <p:nvSpPr>
          <p:cNvPr id="57" name="标题 3">
            <a:extLst>
              <a:ext uri="{FF2B5EF4-FFF2-40B4-BE49-F238E27FC236}">
                <a16:creationId xmlns:a16="http://schemas.microsoft.com/office/drawing/2014/main" id="{56ABCF26-44D0-82EF-4889-1A4150598347}"/>
              </a:ext>
            </a:extLst>
          </p:cNvPr>
          <p:cNvSpPr txBox="1">
            <a:spLocks noGrp="1"/>
          </p:cNvSpPr>
          <p:nvPr>
            <p:ph type="ctrTitle"/>
          </p:nvPr>
        </p:nvSpPr>
        <p:spPr>
          <a:xfrm>
            <a:off x="761998" y="800296"/>
            <a:ext cx="11458103" cy="721382"/>
          </a:xfrm>
          <a:prstGeom prst="rect">
            <a:avLst/>
          </a:prstGeom>
        </p:spPr>
        <p:txBody>
          <a:bodyPr>
            <a:normAutofit/>
          </a:bodyPr>
          <a:lstStyle/>
          <a:p>
            <a:r>
              <a:rPr lang="en-US" altLang="zh-CN" dirty="0"/>
              <a:t>Feature Correlation Matrix</a:t>
            </a:r>
            <a:endParaRPr dirty="0"/>
          </a:p>
        </p:txBody>
      </p:sp>
      <p:sp>
        <p:nvSpPr>
          <p:cNvPr id="58" name="灯片编号占位符 1">
            <a:extLst>
              <a:ext uri="{FF2B5EF4-FFF2-40B4-BE49-F238E27FC236}">
                <a16:creationId xmlns:a16="http://schemas.microsoft.com/office/drawing/2014/main" id="{34B9B122-B9E0-D274-4677-BDA29B2235F4}"/>
              </a:ext>
            </a:extLst>
          </p:cNvPr>
          <p:cNvSpPr txBox="1">
            <a:spLocks noGrp="1"/>
          </p:cNvSpPr>
          <p:nvPr>
            <p:ph type="sldNum" sz="quarter" idx="4294967295"/>
          </p:nvPr>
        </p:nvSpPr>
        <p:spPr>
          <a:xfrm>
            <a:off x="11980766" y="213146"/>
            <a:ext cx="255525" cy="3990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nSpc>
                <a:spcPct val="90000"/>
              </a:lnSpc>
            </a:lvl1pPr>
          </a:lstStyle>
          <a:p>
            <a:fld id="{86CB4B4D-7CA3-9044-876B-883B54F8677D}" type="slidenum">
              <a:rPr/>
              <a:t>8</a:t>
            </a:fld>
            <a:endParaRPr/>
          </a:p>
        </p:txBody>
      </p:sp>
      <p:sp>
        <p:nvSpPr>
          <p:cNvPr id="59" name="文本占位符 5">
            <a:extLst>
              <a:ext uri="{FF2B5EF4-FFF2-40B4-BE49-F238E27FC236}">
                <a16:creationId xmlns:a16="http://schemas.microsoft.com/office/drawing/2014/main" id="{71C744EF-7CDC-D947-59D9-6E1264636F6B}"/>
              </a:ext>
            </a:extLst>
          </p:cNvPr>
          <p:cNvSpPr txBox="1"/>
          <p:nvPr/>
        </p:nvSpPr>
        <p:spPr>
          <a:xfrm>
            <a:off x="761999" y="213146"/>
            <a:ext cx="10606728" cy="398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clustering</a:t>
            </a:r>
          </a:p>
        </p:txBody>
      </p:sp>
      <p:sp>
        <p:nvSpPr>
          <p:cNvPr id="2" name="文本占位符 4">
            <a:extLst>
              <a:ext uri="{FF2B5EF4-FFF2-40B4-BE49-F238E27FC236}">
                <a16:creationId xmlns:a16="http://schemas.microsoft.com/office/drawing/2014/main" id="{4EE3133B-9EB2-5A14-6252-DF5CE994F7BE}"/>
              </a:ext>
            </a:extLst>
          </p:cNvPr>
          <p:cNvSpPr txBox="1">
            <a:spLocks/>
          </p:cNvSpPr>
          <p:nvPr/>
        </p:nvSpPr>
        <p:spPr>
          <a:xfrm>
            <a:off x="7772398" y="1938344"/>
            <a:ext cx="4876802" cy="4964847"/>
          </a:xfrm>
          <a:prstGeom prst="rect">
            <a:avLst/>
          </a:prstGeom>
        </p:spPr>
        <p:txBody>
          <a:bodyPr/>
          <a:lstStyle>
            <a:lvl1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1pPr>
            <a:lvl2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2pPr>
            <a:lvl3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3pPr>
            <a:lvl4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4pPr>
            <a:lvl5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5pPr>
            <a:lvl6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6pPr>
            <a:lvl7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7pPr>
            <a:lvl8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8pPr>
            <a:lvl9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9pPr>
          </a:lstStyle>
          <a:p>
            <a:pPr marL="444500" indent="-444500" hangingPunct="1">
              <a:lnSpc>
                <a:spcPct val="150000"/>
              </a:lnSpc>
              <a:buClr>
                <a:srgbClr val="00376C"/>
              </a:buClr>
              <a:buSzPct val="100000"/>
              <a:buFontTx/>
              <a:buChar char="⊡"/>
              <a:defRPr sz="2400">
                <a:solidFill>
                  <a:srgbClr val="5A5F5E"/>
                </a:solidFill>
              </a:defRPr>
            </a:pPr>
            <a:r>
              <a:rPr lang="en-US" sz="2400" dirty="0">
                <a:solidFill>
                  <a:srgbClr val="5A5F5E"/>
                </a:solidFill>
              </a:rPr>
              <a:t>Final features for clustering:</a:t>
            </a:r>
          </a:p>
          <a:p>
            <a:pPr marL="889000" lvl="1" indent="-444500" hangingPunct="1">
              <a:lnSpc>
                <a:spcPct val="160000"/>
              </a:lnSpc>
              <a:buClr>
                <a:srgbClr val="00376C"/>
              </a:buClr>
              <a:buSzPct val="80000"/>
              <a:buFontTx/>
              <a:buChar char="►"/>
              <a:defRPr sz="2400">
                <a:solidFill>
                  <a:srgbClr val="5A5F5E"/>
                </a:solidFill>
              </a:defRPr>
            </a:pPr>
            <a:r>
              <a:rPr lang="en-US" sz="2400" dirty="0">
                <a:solidFill>
                  <a:srgbClr val="5A5F5E"/>
                </a:solidFill>
              </a:rPr>
              <a:t>'ev_sales_share_2023'</a:t>
            </a:r>
          </a:p>
          <a:p>
            <a:pPr marL="889000" lvl="1" indent="-444500" hangingPunct="1">
              <a:lnSpc>
                <a:spcPct val="160000"/>
              </a:lnSpc>
              <a:buClr>
                <a:srgbClr val="00376C"/>
              </a:buClr>
              <a:buSzPct val="80000"/>
              <a:buFontTx/>
              <a:buChar char="►"/>
              <a:defRPr sz="2400">
                <a:solidFill>
                  <a:srgbClr val="5A5F5E"/>
                </a:solidFill>
              </a:defRPr>
            </a:pPr>
            <a:r>
              <a:rPr lang="en-US" sz="2400" dirty="0">
                <a:solidFill>
                  <a:srgbClr val="5A5F5E"/>
                </a:solidFill>
              </a:rPr>
              <a:t>'bev_sales_2023'</a:t>
            </a:r>
          </a:p>
          <a:p>
            <a:pPr marL="889000" lvl="1" indent="-444500" hangingPunct="1">
              <a:lnSpc>
                <a:spcPct val="160000"/>
              </a:lnSpc>
              <a:buClr>
                <a:srgbClr val="00376C"/>
              </a:buClr>
              <a:buSzPct val="80000"/>
              <a:buFontTx/>
              <a:buChar char="►"/>
              <a:defRPr sz="2400">
                <a:solidFill>
                  <a:srgbClr val="5A5F5E"/>
                </a:solidFill>
              </a:defRPr>
            </a:pPr>
            <a:r>
              <a:rPr lang="en-US" sz="2400" dirty="0">
                <a:solidFill>
                  <a:srgbClr val="5A5F5E"/>
                </a:solidFill>
              </a:rPr>
              <a:t>'charging_points_2023'</a:t>
            </a:r>
          </a:p>
          <a:p>
            <a:pPr marL="889000" lvl="1" indent="-444500" hangingPunct="1">
              <a:lnSpc>
                <a:spcPct val="160000"/>
              </a:lnSpc>
              <a:buClr>
                <a:srgbClr val="00376C"/>
              </a:buClr>
              <a:buSzPct val="80000"/>
              <a:buFontTx/>
              <a:buChar char="►"/>
              <a:defRPr sz="2400">
                <a:solidFill>
                  <a:srgbClr val="5A5F5E"/>
                </a:solidFill>
              </a:defRPr>
            </a:pPr>
            <a:r>
              <a:rPr lang="en-US" sz="2400" dirty="0">
                <a:solidFill>
                  <a:srgbClr val="5A5F5E"/>
                </a:solidFill>
              </a:rPr>
              <a:t>'</a:t>
            </a:r>
            <a:r>
              <a:rPr lang="en-US" sz="2400" dirty="0" err="1">
                <a:solidFill>
                  <a:srgbClr val="5A5F5E"/>
                </a:solidFill>
              </a:rPr>
              <a:t>avg_sales_share_growth</a:t>
            </a:r>
            <a:r>
              <a:rPr lang="en-US" sz="2400" dirty="0">
                <a:solidFill>
                  <a:srgbClr val="5A5F5E"/>
                </a:solidFill>
              </a:rPr>
              <a:t>'</a:t>
            </a:r>
          </a:p>
          <a:p>
            <a:pPr marL="889000" lvl="1" indent="-444500" hangingPunct="1">
              <a:lnSpc>
                <a:spcPct val="160000"/>
              </a:lnSpc>
              <a:buClr>
                <a:srgbClr val="00376C"/>
              </a:buClr>
              <a:buSzPct val="80000"/>
              <a:buFontTx/>
              <a:buChar char="►"/>
              <a:defRPr sz="2400">
                <a:solidFill>
                  <a:srgbClr val="5A5F5E"/>
                </a:solidFill>
              </a:defRPr>
            </a:pPr>
            <a:r>
              <a:rPr lang="en-US" sz="2400" dirty="0">
                <a:solidFill>
                  <a:srgbClr val="5A5F5E"/>
                </a:solidFill>
              </a:rPr>
              <a:t>'</a:t>
            </a:r>
            <a:r>
              <a:rPr lang="en-US" sz="2400" dirty="0" err="1">
                <a:solidFill>
                  <a:srgbClr val="5A5F5E"/>
                </a:solidFill>
              </a:rPr>
              <a:t>first_adoption_year</a:t>
            </a:r>
            <a:r>
              <a:rPr lang="en-US" sz="2400" dirty="0">
                <a:solidFill>
                  <a:srgbClr val="5A5F5E"/>
                </a:solidFill>
              </a:rPr>
              <a:t>'</a:t>
            </a:r>
          </a:p>
          <a:p>
            <a:pPr marL="889000" lvl="1" indent="-444500" hangingPunct="1">
              <a:lnSpc>
                <a:spcPct val="160000"/>
              </a:lnSpc>
              <a:buClr>
                <a:srgbClr val="00376C"/>
              </a:buClr>
              <a:buSzPct val="80000"/>
              <a:buFontTx/>
              <a:buChar char="►"/>
              <a:defRPr sz="2400">
                <a:solidFill>
                  <a:srgbClr val="5A5F5E"/>
                </a:solidFill>
              </a:defRPr>
            </a:pPr>
            <a:r>
              <a:rPr lang="en-US" sz="2400" dirty="0">
                <a:solidFill>
                  <a:srgbClr val="5A5F5E"/>
                </a:solidFill>
              </a:rPr>
              <a:t>'</a:t>
            </a:r>
            <a:r>
              <a:rPr lang="en-US" sz="2400" dirty="0" err="1">
                <a:solidFill>
                  <a:srgbClr val="5A5F5E"/>
                </a:solidFill>
              </a:rPr>
              <a:t>bev_ratio</a:t>
            </a:r>
            <a:r>
              <a:rPr lang="en-US" sz="2400" dirty="0">
                <a:solidFill>
                  <a:srgbClr val="5A5F5E"/>
                </a:solidFill>
              </a:rPr>
              <a:t>'</a:t>
            </a:r>
          </a:p>
          <a:p>
            <a:pPr marL="889000" lvl="1" indent="-444500" hangingPunct="1">
              <a:lnSpc>
                <a:spcPct val="160000"/>
              </a:lnSpc>
              <a:buClr>
                <a:srgbClr val="00376C"/>
              </a:buClr>
              <a:buSzPct val="80000"/>
              <a:buFontTx/>
              <a:buChar char="►"/>
              <a:defRPr sz="2400">
                <a:solidFill>
                  <a:srgbClr val="5A5F5E"/>
                </a:solidFill>
              </a:defRPr>
            </a:pPr>
            <a:r>
              <a:rPr lang="en-US" sz="2400" dirty="0">
                <a:solidFill>
                  <a:srgbClr val="5A5F5E"/>
                </a:solidFill>
              </a:rPr>
              <a:t>'</a:t>
            </a:r>
            <a:r>
              <a:rPr lang="en-US" sz="2400" dirty="0" err="1">
                <a:solidFill>
                  <a:srgbClr val="5A5F5E"/>
                </a:solidFill>
              </a:rPr>
              <a:t>charging_density</a:t>
            </a:r>
            <a:r>
              <a:rPr lang="en-US" sz="2400" dirty="0">
                <a:solidFill>
                  <a:srgbClr val="5A5F5E"/>
                </a:solidFill>
              </a:rPr>
              <a:t>'</a:t>
            </a:r>
          </a:p>
        </p:txBody>
      </p:sp>
      <p:sp>
        <p:nvSpPr>
          <p:cNvPr id="3" name="文本占位符 4">
            <a:extLst>
              <a:ext uri="{FF2B5EF4-FFF2-40B4-BE49-F238E27FC236}">
                <a16:creationId xmlns:a16="http://schemas.microsoft.com/office/drawing/2014/main" id="{6EA8BB76-18BD-97FF-207C-8B63F3189289}"/>
              </a:ext>
            </a:extLst>
          </p:cNvPr>
          <p:cNvSpPr txBox="1">
            <a:spLocks/>
          </p:cNvSpPr>
          <p:nvPr/>
        </p:nvSpPr>
        <p:spPr>
          <a:xfrm>
            <a:off x="581023" y="1938344"/>
            <a:ext cx="7517254" cy="3837408"/>
          </a:xfrm>
          <a:prstGeom prst="rect">
            <a:avLst/>
          </a:prstGeom>
        </p:spPr>
        <p:txBody>
          <a:bodyPr/>
          <a:lstStyle>
            <a:lvl1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1pPr>
            <a:lvl2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2pPr>
            <a:lvl3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3pPr>
            <a:lvl4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4pPr>
            <a:lvl5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5pPr>
            <a:lvl6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6pPr>
            <a:lvl7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7pPr>
            <a:lvl8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8pPr>
            <a:lvl9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9pPr>
          </a:lstStyle>
          <a:p>
            <a:pPr marL="444500" indent="-444500" hangingPunct="1">
              <a:lnSpc>
                <a:spcPct val="150000"/>
              </a:lnSpc>
              <a:buClr>
                <a:srgbClr val="00376C"/>
              </a:buClr>
              <a:buSzPct val="100000"/>
              <a:buFontTx/>
              <a:buChar char="⊡"/>
              <a:defRPr sz="2400">
                <a:solidFill>
                  <a:srgbClr val="5A5F5E"/>
                </a:solidFill>
              </a:defRPr>
            </a:pPr>
            <a:r>
              <a:rPr lang="en-US" sz="2400" dirty="0">
                <a:solidFill>
                  <a:srgbClr val="5A5F5E"/>
                </a:solidFill>
              </a:rPr>
              <a:t>Highly correlated feature pairs:</a:t>
            </a:r>
          </a:p>
          <a:p>
            <a:pPr marL="889000" lvl="1" indent="-444500" hangingPunct="1">
              <a:lnSpc>
                <a:spcPct val="160000"/>
              </a:lnSpc>
              <a:buClr>
                <a:srgbClr val="00376C"/>
              </a:buClr>
              <a:buSzPct val="80000"/>
              <a:buFontTx/>
              <a:buChar char="►"/>
              <a:defRPr sz="2400">
                <a:solidFill>
                  <a:srgbClr val="5A5F5E"/>
                </a:solidFill>
              </a:defRPr>
            </a:pPr>
            <a:r>
              <a:rPr lang="en-US" sz="2400" dirty="0">
                <a:solidFill>
                  <a:srgbClr val="5A5F5E"/>
                </a:solidFill>
              </a:rPr>
              <a:t>('ev_sales_share_2023' 'ev_stock_share_2023')</a:t>
            </a:r>
          </a:p>
          <a:p>
            <a:pPr marL="889000" lvl="1" indent="-444500" hangingPunct="1">
              <a:lnSpc>
                <a:spcPct val="160000"/>
              </a:lnSpc>
              <a:buClr>
                <a:srgbClr val="00376C"/>
              </a:buClr>
              <a:buSzPct val="80000"/>
              <a:buFontTx/>
              <a:buChar char="►"/>
              <a:defRPr sz="2400">
                <a:solidFill>
                  <a:srgbClr val="5A5F5E"/>
                </a:solidFill>
              </a:defRPr>
            </a:pPr>
            <a:r>
              <a:rPr lang="en-US" sz="2400" dirty="0">
                <a:solidFill>
                  <a:srgbClr val="5A5F5E"/>
                </a:solidFill>
              </a:rPr>
              <a:t>('bev_sales_2023', 'phev_sales_2023')</a:t>
            </a:r>
          </a:p>
          <a:p>
            <a:pPr marL="889000" lvl="1" indent="-444500" hangingPunct="1">
              <a:lnSpc>
                <a:spcPct val="160000"/>
              </a:lnSpc>
              <a:buClr>
                <a:srgbClr val="00376C"/>
              </a:buClr>
              <a:buSzPct val="80000"/>
              <a:buFontTx/>
              <a:buChar char="►"/>
              <a:defRPr sz="2400">
                <a:solidFill>
                  <a:srgbClr val="5A5F5E"/>
                </a:solidFill>
              </a:defRPr>
            </a:pPr>
            <a:r>
              <a:rPr lang="en-US" sz="2400" dirty="0">
                <a:solidFill>
                  <a:srgbClr val="5A5F5E"/>
                </a:solidFill>
              </a:rPr>
              <a:t>('bev_sales_2023', 'charging_points_2023')</a:t>
            </a:r>
          </a:p>
          <a:p>
            <a:pPr marL="889000" lvl="1" indent="-444500" hangingPunct="1">
              <a:lnSpc>
                <a:spcPct val="160000"/>
              </a:lnSpc>
              <a:buClr>
                <a:srgbClr val="00376C"/>
              </a:buClr>
              <a:buSzPct val="80000"/>
              <a:buFontTx/>
              <a:buChar char="►"/>
              <a:defRPr sz="2400">
                <a:solidFill>
                  <a:srgbClr val="5A5F5E"/>
                </a:solidFill>
              </a:defRPr>
            </a:pPr>
            <a:r>
              <a:rPr lang="en-US" sz="2400" dirty="0">
                <a:solidFill>
                  <a:srgbClr val="5A5F5E"/>
                </a:solidFill>
              </a:rPr>
              <a:t>('phev_sales_2023', 'charging_points_2023')</a:t>
            </a:r>
          </a:p>
        </p:txBody>
      </p:sp>
    </p:spTree>
    <p:extLst>
      <p:ext uri="{BB962C8B-B14F-4D97-AF65-F5344CB8AC3E}">
        <p14:creationId xmlns:p14="http://schemas.microsoft.com/office/powerpoint/2010/main" val="273900873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55CA5-F617-9B7C-E665-5E697552E009}"/>
            </a:ext>
          </a:extLst>
        </p:cNvPr>
        <p:cNvGrpSpPr/>
        <p:nvPr/>
      </p:nvGrpSpPr>
      <p:grpSpPr>
        <a:xfrm>
          <a:off x="0" y="0"/>
          <a:ext cx="0" cy="0"/>
          <a:chOff x="0" y="0"/>
          <a:chExt cx="0" cy="0"/>
        </a:xfrm>
      </p:grpSpPr>
      <p:sp>
        <p:nvSpPr>
          <p:cNvPr id="57" name="标题 3">
            <a:extLst>
              <a:ext uri="{FF2B5EF4-FFF2-40B4-BE49-F238E27FC236}">
                <a16:creationId xmlns:a16="http://schemas.microsoft.com/office/drawing/2014/main" id="{0BE43792-E2B2-876C-5A21-CB2AACE49533}"/>
              </a:ext>
            </a:extLst>
          </p:cNvPr>
          <p:cNvSpPr txBox="1">
            <a:spLocks noGrp="1"/>
          </p:cNvSpPr>
          <p:nvPr>
            <p:ph type="ctrTitle"/>
          </p:nvPr>
        </p:nvSpPr>
        <p:spPr>
          <a:xfrm>
            <a:off x="761998" y="800296"/>
            <a:ext cx="11458103" cy="721382"/>
          </a:xfrm>
          <a:prstGeom prst="rect">
            <a:avLst/>
          </a:prstGeom>
        </p:spPr>
        <p:txBody>
          <a:bodyPr>
            <a:normAutofit/>
          </a:bodyPr>
          <a:lstStyle/>
          <a:p>
            <a:r>
              <a:rPr lang="en-US" altLang="zh-CN" dirty="0"/>
              <a:t>K-means</a:t>
            </a:r>
            <a:endParaRPr dirty="0"/>
          </a:p>
        </p:txBody>
      </p:sp>
      <p:sp>
        <p:nvSpPr>
          <p:cNvPr id="58" name="灯片编号占位符 1">
            <a:extLst>
              <a:ext uri="{FF2B5EF4-FFF2-40B4-BE49-F238E27FC236}">
                <a16:creationId xmlns:a16="http://schemas.microsoft.com/office/drawing/2014/main" id="{F6FD38D9-0B6F-DA83-6FE3-92DD79CF9EB2}"/>
              </a:ext>
            </a:extLst>
          </p:cNvPr>
          <p:cNvSpPr txBox="1">
            <a:spLocks noGrp="1"/>
          </p:cNvSpPr>
          <p:nvPr>
            <p:ph type="sldNum" sz="quarter" idx="4294967295"/>
          </p:nvPr>
        </p:nvSpPr>
        <p:spPr>
          <a:xfrm>
            <a:off x="11980766" y="213146"/>
            <a:ext cx="255525" cy="3990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0000"/>
              </a:lnSpc>
            </a:lvl1pPr>
          </a:lstStyle>
          <a:p>
            <a:fld id="{86CB4B4D-7CA3-9044-876B-883B54F8677D}" type="slidenum">
              <a:rPr/>
              <a:t>9</a:t>
            </a:fld>
            <a:endParaRPr/>
          </a:p>
        </p:txBody>
      </p:sp>
      <p:sp>
        <p:nvSpPr>
          <p:cNvPr id="59" name="文本占位符 5">
            <a:extLst>
              <a:ext uri="{FF2B5EF4-FFF2-40B4-BE49-F238E27FC236}">
                <a16:creationId xmlns:a16="http://schemas.microsoft.com/office/drawing/2014/main" id="{D3B57F5D-61D6-D3A2-4CE7-915A82FA728C}"/>
              </a:ext>
            </a:extLst>
          </p:cNvPr>
          <p:cNvSpPr txBox="1"/>
          <p:nvPr/>
        </p:nvSpPr>
        <p:spPr>
          <a:xfrm>
            <a:off x="761999" y="213146"/>
            <a:ext cx="10606728" cy="398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379729" indent="-379729" defTabSz="485140">
              <a:lnSpc>
                <a:spcPct val="80000"/>
              </a:lnSpc>
              <a:defRPr sz="1900">
                <a:latin typeface="Helvetica Neue Light"/>
                <a:ea typeface="Helvetica Neue Light"/>
                <a:cs typeface="Helvetica Neue Light"/>
                <a:sym typeface="Helvetica Neue Light"/>
              </a:defRPr>
            </a:lvl1pPr>
          </a:lstStyle>
          <a:p>
            <a:r>
              <a:rPr lang="en-US" altLang="zh-CN" dirty="0"/>
              <a:t>clustering</a:t>
            </a:r>
          </a:p>
        </p:txBody>
      </p:sp>
      <p:sp>
        <p:nvSpPr>
          <p:cNvPr id="2" name="文本占位符 4">
            <a:extLst>
              <a:ext uri="{FF2B5EF4-FFF2-40B4-BE49-F238E27FC236}">
                <a16:creationId xmlns:a16="http://schemas.microsoft.com/office/drawing/2014/main" id="{035B6208-CFC0-360B-665F-B9A838E44509}"/>
              </a:ext>
            </a:extLst>
          </p:cNvPr>
          <p:cNvSpPr txBox="1">
            <a:spLocks/>
          </p:cNvSpPr>
          <p:nvPr/>
        </p:nvSpPr>
        <p:spPr>
          <a:xfrm>
            <a:off x="8155993" y="1538406"/>
            <a:ext cx="3824773" cy="7615237"/>
          </a:xfrm>
          <a:prstGeom prst="rect">
            <a:avLst/>
          </a:prstGeom>
        </p:spPr>
        <p:txBody>
          <a:bodyPr/>
          <a:lstStyle>
            <a:lvl1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1pPr>
            <a:lvl2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2pPr>
            <a:lvl3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3pPr>
            <a:lvl4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4pPr>
            <a:lvl5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5pPr>
            <a:lvl6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6pPr>
            <a:lvl7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7pPr>
            <a:lvl8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8pPr>
            <a:lvl9pPr marL="0" marR="0" indent="0" algn="l" defTabSz="584200" rtl="0" latinLnBrk="0">
              <a:lnSpc>
                <a:spcPct val="100000"/>
              </a:lnSpc>
              <a:spcBef>
                <a:spcPts val="0"/>
              </a:spcBef>
              <a:spcAft>
                <a:spcPts val="0"/>
              </a:spcAft>
              <a:buClrTx/>
              <a:buSzTx/>
              <a:buFontTx/>
              <a:buNone/>
              <a:tabLst/>
              <a:defRPr sz="2000" b="0" i="0" u="none" strike="noStrike" cap="none" spc="0" baseline="0">
                <a:solidFill>
                  <a:srgbClr val="5B5B5B"/>
                </a:solidFill>
                <a:uFillTx/>
                <a:latin typeface="Helvetica Neue Light"/>
                <a:ea typeface="Helvetica Neue Light"/>
                <a:cs typeface="Helvetica Neue Light"/>
                <a:sym typeface="Helvetica Neue Light"/>
              </a:defRPr>
            </a:lvl9pPr>
          </a:lstStyle>
          <a:p>
            <a:pPr marL="444500" indent="-444500" hangingPunct="1">
              <a:lnSpc>
                <a:spcPct val="150000"/>
              </a:lnSpc>
              <a:buClr>
                <a:srgbClr val="00376C"/>
              </a:buClr>
              <a:buSzPct val="100000"/>
              <a:buFontTx/>
              <a:buChar char="⊡"/>
              <a:defRPr sz="2400">
                <a:solidFill>
                  <a:srgbClr val="5A5F5E"/>
                </a:solidFill>
              </a:defRPr>
            </a:pPr>
            <a:r>
              <a:rPr lang="en-US" altLang="zh-CN" sz="2400" dirty="0">
                <a:solidFill>
                  <a:srgbClr val="5A5F5E"/>
                </a:solidFill>
              </a:rPr>
              <a:t>The elbow method indicates that the optimal number of clusters K is 4 for K-means clustering.</a:t>
            </a:r>
            <a:endParaRPr lang="en-US" sz="2400" dirty="0">
              <a:solidFill>
                <a:srgbClr val="5A5F5E"/>
              </a:solidFill>
            </a:endParaRPr>
          </a:p>
        </p:txBody>
      </p:sp>
      <p:pic>
        <p:nvPicPr>
          <p:cNvPr id="4" name="图片 3">
            <a:extLst>
              <a:ext uri="{FF2B5EF4-FFF2-40B4-BE49-F238E27FC236}">
                <a16:creationId xmlns:a16="http://schemas.microsoft.com/office/drawing/2014/main" id="{FD5EAA53-3EBB-07E4-0D5C-C9A12F5829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577" y="1538406"/>
            <a:ext cx="7772416" cy="4980442"/>
          </a:xfrm>
          <a:prstGeom prst="rect">
            <a:avLst/>
          </a:prstGeom>
        </p:spPr>
      </p:pic>
    </p:spTree>
    <p:extLst>
      <p:ext uri="{BB962C8B-B14F-4D97-AF65-F5344CB8AC3E}">
        <p14:creationId xmlns:p14="http://schemas.microsoft.com/office/powerpoint/2010/main" val="1693990666"/>
      </p:ext>
    </p:extLst>
  </p:cSld>
  <p:clrMapOvr>
    <a:masterClrMapping/>
  </p:clrMapOvr>
  <p:transition spd="med"/>
</p:sld>
</file>

<file path=ppt/theme/theme1.xml><?xml version="1.0" encoding="utf-8"?>
<a:theme xmlns:a="http://schemas.openxmlformats.org/drawingml/2006/main" name="Showroom">
  <a:themeElements>
    <a:clrScheme name="Showroom">
      <a:dk1>
        <a:srgbClr val="5B5B5B"/>
      </a:dk1>
      <a:lt1>
        <a:srgbClr val="FFFFFF"/>
      </a:lt1>
      <a:dk2>
        <a:srgbClr val="A7A7A7"/>
      </a:dk2>
      <a:lt2>
        <a:srgbClr val="535353"/>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Avenir Roman"/>
        <a:ea typeface="Avenir Roman"/>
        <a:cs typeface="Avenir Roman"/>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B5B5B"/>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normAutofit/>
      </a:bodyPr>
      <a:lstStyle>
        <a:defPPr marL="0" marR="0" indent="0" algn="l"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B5B5B"/>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A7A7A7"/>
      </a:dk2>
      <a:lt2>
        <a:srgbClr val="535353"/>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Avenir Roman"/>
        <a:ea typeface="Avenir Roman"/>
        <a:cs typeface="Avenir Roman"/>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B5B5B"/>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normAutofit/>
      </a:bodyPr>
      <a:lstStyle>
        <a:defPPr marL="0" marR="0" indent="0" algn="l"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B5B5B"/>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1598</TotalTime>
  <Words>1446</Words>
  <Application>Microsoft Office PowerPoint</Application>
  <PresentationFormat>自定义</PresentationFormat>
  <Paragraphs>156</Paragraphs>
  <Slides>26</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Avenir Roman</vt:lpstr>
      <vt:lpstr>Helvetica Neue</vt:lpstr>
      <vt:lpstr>Helvetica Neue Light</vt:lpstr>
      <vt:lpstr>Helvetica Neue Thin</vt:lpstr>
      <vt:lpstr>Helvetica</vt:lpstr>
      <vt:lpstr>Wingdings</vt:lpstr>
      <vt:lpstr>Showroom</vt:lpstr>
      <vt:lpstr>PowerPoint 演示文稿</vt:lpstr>
      <vt:lpstr>Outlines</vt:lpstr>
      <vt:lpstr>2010-2023 EV Global trend:Data Description</vt:lpstr>
      <vt:lpstr>2010-2023 EV Global trend</vt:lpstr>
      <vt:lpstr>2010-2023 EV Global trend</vt:lpstr>
      <vt:lpstr>2010-2023 EV Global trend</vt:lpstr>
      <vt:lpstr>Feature Correlation Matrix</vt:lpstr>
      <vt:lpstr>Feature Correlation Matrix</vt:lpstr>
      <vt:lpstr>K-means</vt:lpstr>
      <vt:lpstr>K-means</vt:lpstr>
      <vt:lpstr>K-means</vt:lpstr>
      <vt:lpstr>Hierarchical Clustering</vt:lpstr>
      <vt:lpstr>Hierarchical Clustering</vt:lpstr>
      <vt:lpstr>conclution</vt:lpstr>
      <vt:lpstr>conclution</vt:lpstr>
      <vt:lpstr>GEO2023:Data Description</vt:lpstr>
      <vt:lpstr>GEO2023:Topic Modeling with LDA</vt:lpstr>
      <vt:lpstr>GEO2023:Topic Word clouds </vt:lpstr>
      <vt:lpstr>GEO2023:Topic Word clouds </vt:lpstr>
      <vt:lpstr>Regression Analysis:EV sales</vt:lpstr>
      <vt:lpstr>Regression Analysis:EV penetration rate </vt:lpstr>
      <vt:lpstr>Regression Analysis:charging_stations</vt:lpstr>
      <vt:lpstr>Regression Analysis: charging infrastructure impact</vt:lpstr>
      <vt:lpstr>Regression Analysis: charging infrastructure impact</vt:lpstr>
      <vt:lpstr>Regression Analysis:conclution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嘉齐 李</cp:lastModifiedBy>
  <cp:revision>34</cp:revision>
  <dcterms:modified xsi:type="dcterms:W3CDTF">2025-07-19T12:32:00Z</dcterms:modified>
</cp:coreProperties>
</file>